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5" r:id="rId2"/>
    <p:sldMasterId id="2147483929" r:id="rId3"/>
  </p:sldMasterIdLst>
  <p:notesMasterIdLst>
    <p:notesMasterId r:id="rId79"/>
  </p:notesMasterIdLst>
  <p:handoutMasterIdLst>
    <p:handoutMasterId r:id="rId8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2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2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29" r:id="rId46"/>
    <p:sldId id="296" r:id="rId47"/>
    <p:sldId id="328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4" r:id="rId63"/>
    <p:sldId id="315" r:id="rId64"/>
    <p:sldId id="311" r:id="rId65"/>
    <p:sldId id="312" r:id="rId66"/>
    <p:sldId id="313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30" r:id="rId76"/>
    <p:sldId id="324" r:id="rId77"/>
    <p:sldId id="325" r:id="rId78"/>
  </p:sldIdLst>
  <p:sldSz cx="9144000" cy="6858000" type="screen4x3"/>
  <p:notesSz cx="6858000" cy="9144000"/>
  <p:defaultTextStyle>
    <a:defPPr>
      <a:defRPr lang="en-US"/>
    </a:defPPr>
    <a:lvl1pPr marL="0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10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23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33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43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054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463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875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285" algn="l" defTabSz="121882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72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4A8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86122" autoAdjust="0"/>
  </p:normalViewPr>
  <p:slideViewPr>
    <p:cSldViewPr>
      <p:cViewPr varScale="1">
        <p:scale>
          <a:sx n="96" d="100"/>
          <a:sy n="96" d="100"/>
        </p:scale>
        <p:origin x="2574" y="78"/>
      </p:cViewPr>
      <p:guideLst>
        <p:guide orient="horz" pos="2160"/>
        <p:guide orient="horz" pos="1072"/>
        <p:guide orient="horz" pos="3888"/>
        <p:guide orient="horz" pos="368"/>
        <p:guide pos="2880"/>
        <p:guide pos="576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4" d="100"/>
          <a:sy n="94" d="100"/>
        </p:scale>
        <p:origin x="360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hProcess10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5A5E99-E976-4550-8F80-53CC813F2F5A}">
      <dgm:prSet phldrT="[Text]"/>
      <dgm:spPr/>
      <dgm:t>
        <a:bodyPr/>
        <a:lstStyle/>
        <a:p>
          <a:pPr algn="l" defTabSz="1216152">
            <a:buNone/>
          </a:pPr>
          <a:r>
            <a:rPr lang="pl-PL" sz="2400" b="0" i="0" dirty="0" smtClean="0">
              <a:latin typeface="Calibri"/>
              <a:ea typeface="+mn-ea"/>
              <a:cs typeface="+mn-cs"/>
            </a:rPr>
            <a:t>Windows Server 2000</a:t>
          </a:r>
          <a:endParaRPr lang="en-US" sz="2400" b="0" i="0" dirty="0">
            <a:latin typeface="Calibri"/>
            <a:ea typeface="+mn-ea"/>
            <a:cs typeface="+mn-cs"/>
          </a:endParaRPr>
        </a:p>
      </dgm:t>
    </dgm:pt>
    <dgm:pt modelId="{03339A0D-5DC0-4B29-8353-C5AEBFD4DE86}" type="parTrans" cxnId="{D1A4D8E6-F04E-4AB1-8D0C-63DC7AB1E81F}">
      <dgm:prSet/>
      <dgm:spPr/>
      <dgm:t>
        <a:bodyPr/>
        <a:lstStyle/>
        <a:p>
          <a:endParaRPr lang="en-US"/>
        </a:p>
      </dgm:t>
    </dgm:pt>
    <dgm:pt modelId="{8877691F-1B60-4485-9174-DDEC7EE68B70}" type="sibTrans" cxnId="{D1A4D8E6-F04E-4AB1-8D0C-63DC7AB1E81F}">
      <dgm:prSet/>
      <dgm:spPr/>
      <dgm:t>
        <a:bodyPr/>
        <a:lstStyle/>
        <a:p>
          <a:endParaRPr lang="en-US" dirty="0"/>
        </a:p>
      </dgm:t>
    </dgm:pt>
    <dgm:pt modelId="{8EC937D8-BD76-4A12-A3E5-900D5C1E2E05}">
      <dgm:prSet phldrT="[Text]"/>
      <dgm:spPr/>
      <dgm:t>
        <a:bodyPr/>
        <a:lstStyle/>
        <a:p>
          <a:pPr algn="l" defTabSz="1216152">
            <a:buNone/>
          </a:pPr>
          <a:r>
            <a:rPr lang="pl-PL" sz="2400" b="0" i="0" dirty="0" smtClean="0">
              <a:latin typeface="Calibri"/>
              <a:ea typeface="+mn-ea"/>
              <a:cs typeface="+mn-cs"/>
            </a:rPr>
            <a:t>Windows Server 2003, </a:t>
          </a:r>
          <a:br>
            <a:rPr lang="pl-PL" sz="2400" b="0" i="0" dirty="0" smtClean="0">
              <a:latin typeface="Calibri"/>
              <a:ea typeface="+mn-ea"/>
              <a:cs typeface="+mn-cs"/>
            </a:rPr>
          </a:br>
          <a:r>
            <a:rPr lang="pl-PL" sz="2400" b="0" i="0" dirty="0" smtClean="0">
              <a:latin typeface="Calibri"/>
              <a:ea typeface="+mn-ea"/>
              <a:cs typeface="+mn-cs"/>
            </a:rPr>
            <a:t>2003 R2</a:t>
          </a:r>
          <a:endParaRPr lang="en-US" sz="2400" b="0" i="0" dirty="0">
            <a:latin typeface="Calibri"/>
            <a:ea typeface="+mn-ea"/>
            <a:cs typeface="+mn-cs"/>
          </a:endParaRPr>
        </a:p>
      </dgm:t>
    </dgm:pt>
    <dgm:pt modelId="{8265EE85-9851-494E-A6D3-1CDACE947DF3}" type="parTrans" cxnId="{43DC8383-AEE5-490C-A8E5-1F216F2B8FE6}">
      <dgm:prSet/>
      <dgm:spPr/>
      <dgm:t>
        <a:bodyPr/>
        <a:lstStyle/>
        <a:p>
          <a:endParaRPr lang="en-US"/>
        </a:p>
      </dgm:t>
    </dgm:pt>
    <dgm:pt modelId="{B3EFD4A5-9FA1-4ABE-B722-05162509509B}" type="sibTrans" cxnId="{43DC8383-AEE5-490C-A8E5-1F216F2B8FE6}">
      <dgm:prSet/>
      <dgm:spPr/>
      <dgm:t>
        <a:bodyPr/>
        <a:lstStyle/>
        <a:p>
          <a:endParaRPr lang="en-US" dirty="0"/>
        </a:p>
      </dgm:t>
    </dgm:pt>
    <dgm:pt modelId="{7133ECF5-4190-4604-AA2F-03C9A0A9210F}">
      <dgm:prSet phldrT="[Text]"/>
      <dgm:spPr/>
      <dgm:t>
        <a:bodyPr/>
        <a:lstStyle/>
        <a:p>
          <a:pPr algn="l" defTabSz="1216152">
            <a:buNone/>
          </a:pPr>
          <a:r>
            <a:rPr lang="pl-PL" sz="2400" b="0" i="0" dirty="0" smtClean="0">
              <a:latin typeface="Calibri"/>
              <a:ea typeface="+mn-ea"/>
              <a:cs typeface="+mn-cs"/>
            </a:rPr>
            <a:t>Windows Server 2008, </a:t>
          </a:r>
          <a:br>
            <a:rPr lang="pl-PL" sz="2400" b="0" i="0" dirty="0" smtClean="0">
              <a:latin typeface="Calibri"/>
              <a:ea typeface="+mn-ea"/>
              <a:cs typeface="+mn-cs"/>
            </a:rPr>
          </a:br>
          <a:r>
            <a:rPr lang="pl-PL" sz="2400" b="0" i="0" dirty="0" smtClean="0">
              <a:latin typeface="Calibri"/>
              <a:ea typeface="+mn-ea"/>
              <a:cs typeface="+mn-cs"/>
            </a:rPr>
            <a:t>2008 R2</a:t>
          </a:r>
          <a:endParaRPr lang="en-US" sz="2400" b="0" i="0" dirty="0">
            <a:latin typeface="Calibri"/>
            <a:ea typeface="+mn-ea"/>
            <a:cs typeface="+mn-cs"/>
          </a:endParaRPr>
        </a:p>
      </dgm:t>
    </dgm:pt>
    <dgm:pt modelId="{7D1B29D7-21DD-436A-8F7C-E87DE53C1431}" type="parTrans" cxnId="{011A9761-E983-4C7D-AB1D-2038261D8FF8}">
      <dgm:prSet/>
      <dgm:spPr/>
      <dgm:t>
        <a:bodyPr/>
        <a:lstStyle/>
        <a:p>
          <a:endParaRPr lang="en-US"/>
        </a:p>
      </dgm:t>
    </dgm:pt>
    <dgm:pt modelId="{46037378-034A-4662-877A-B53E1DA069A3}" type="sibTrans" cxnId="{011A9761-E983-4C7D-AB1D-2038261D8FF8}">
      <dgm:prSet/>
      <dgm:spPr/>
      <dgm:t>
        <a:bodyPr/>
        <a:lstStyle/>
        <a:p>
          <a:endParaRPr lang="en-US" dirty="0"/>
        </a:p>
      </dgm:t>
    </dgm:pt>
    <dgm:pt modelId="{BFEAABCC-FBB9-4881-8ADE-CBC913687CC3}">
      <dgm:prSet phldrT="[Text]"/>
      <dgm:spPr/>
      <dgm:t>
        <a:bodyPr/>
        <a:lstStyle/>
        <a:p>
          <a:pPr algn="l" defTabSz="1216152">
            <a:buNone/>
          </a:pPr>
          <a:r>
            <a:rPr lang="pl-PL" sz="2400" b="0" i="0" dirty="0" smtClean="0">
              <a:latin typeface="Calibri"/>
              <a:ea typeface="+mn-ea"/>
              <a:cs typeface="+mn-cs"/>
            </a:rPr>
            <a:t>Windows Server 2012, </a:t>
          </a:r>
          <a:br>
            <a:rPr lang="pl-PL" sz="2400" b="0" i="0" dirty="0" smtClean="0">
              <a:latin typeface="Calibri"/>
              <a:ea typeface="+mn-ea"/>
              <a:cs typeface="+mn-cs"/>
            </a:rPr>
          </a:br>
          <a:r>
            <a:rPr lang="pl-PL" sz="2400" b="0" i="0" dirty="0" smtClean="0">
              <a:latin typeface="Calibri"/>
              <a:ea typeface="+mn-ea"/>
              <a:cs typeface="+mn-cs"/>
            </a:rPr>
            <a:t>2012 R2</a:t>
          </a:r>
          <a:endParaRPr lang="en-US" sz="2400" b="0" i="0" dirty="0">
            <a:latin typeface="Calibri"/>
            <a:ea typeface="+mn-ea"/>
            <a:cs typeface="+mn-cs"/>
          </a:endParaRPr>
        </a:p>
      </dgm:t>
    </dgm:pt>
    <dgm:pt modelId="{4B21DEEC-05C2-4AEF-AC15-33602722CDCF}" type="parTrans" cxnId="{8BED23A1-22B3-4012-B28E-6EBB13072A29}">
      <dgm:prSet/>
      <dgm:spPr/>
      <dgm:t>
        <a:bodyPr/>
        <a:lstStyle/>
        <a:p>
          <a:endParaRPr lang="pl-PL"/>
        </a:p>
      </dgm:t>
    </dgm:pt>
    <dgm:pt modelId="{6340F84A-3F97-449A-A496-CAA6ED0BEB26}" type="sibTrans" cxnId="{8BED23A1-22B3-4012-B28E-6EBB13072A29}">
      <dgm:prSet/>
      <dgm:spPr/>
      <dgm:t>
        <a:bodyPr/>
        <a:lstStyle/>
        <a:p>
          <a:endParaRPr lang="pl-PL"/>
        </a:p>
      </dgm:t>
    </dgm:pt>
    <dgm:pt modelId="{B63A6B57-A7B7-4B1E-9923-91487548970B}">
      <dgm:prSet phldrT="[Text]"/>
      <dgm:spPr/>
      <dgm:t>
        <a:bodyPr/>
        <a:lstStyle/>
        <a:p>
          <a:pPr algn="l" defTabSz="1216152">
            <a:buNone/>
          </a:pPr>
          <a:r>
            <a:rPr lang="pl-PL" sz="2400" b="0" i="0" dirty="0" smtClean="0">
              <a:latin typeface="Calibri"/>
              <a:ea typeface="+mn-ea"/>
              <a:cs typeface="+mn-cs"/>
            </a:rPr>
            <a:t>Windows Server Technical Preview</a:t>
          </a:r>
          <a:endParaRPr lang="en-US" sz="2400" b="0" i="0" dirty="0">
            <a:latin typeface="Calibri"/>
            <a:ea typeface="+mn-ea"/>
            <a:cs typeface="+mn-cs"/>
          </a:endParaRPr>
        </a:p>
      </dgm:t>
    </dgm:pt>
    <dgm:pt modelId="{70779DC0-335A-4C76-98F4-1D426A1828FA}" type="parTrans" cxnId="{C3B60E1E-BEB3-4F50-BB3F-FA47CA520049}">
      <dgm:prSet/>
      <dgm:spPr/>
      <dgm:t>
        <a:bodyPr/>
        <a:lstStyle/>
        <a:p>
          <a:endParaRPr lang="pl-PL"/>
        </a:p>
      </dgm:t>
    </dgm:pt>
    <dgm:pt modelId="{BF0DD14F-FADD-4278-BBE3-FDE648835848}" type="sibTrans" cxnId="{C3B60E1E-BEB3-4F50-BB3F-FA47CA520049}">
      <dgm:prSet/>
      <dgm:spPr/>
      <dgm:t>
        <a:bodyPr/>
        <a:lstStyle/>
        <a:p>
          <a:endParaRPr lang="pl-PL"/>
        </a:p>
      </dgm:t>
    </dgm:pt>
    <dgm:pt modelId="{B922B360-B9B7-4CD8-B7D9-5A19E8D58A41}">
      <dgm:prSet phldrT="[Text]"/>
      <dgm:spPr/>
      <dgm:t>
        <a:bodyPr/>
        <a:lstStyle/>
        <a:p>
          <a:pPr algn="l" defTabSz="1216152">
            <a:buNone/>
          </a:pPr>
          <a:r>
            <a:rPr lang="pl-PL" sz="2400" b="0" i="0" dirty="0" smtClean="0">
              <a:latin typeface="Calibri"/>
              <a:ea typeface="+mn-ea"/>
              <a:cs typeface="+mn-cs"/>
            </a:rPr>
            <a:t>Windows NT Server</a:t>
          </a:r>
          <a:endParaRPr lang="en-US" sz="2400" b="0" i="0" dirty="0">
            <a:latin typeface="Calibri"/>
            <a:ea typeface="+mn-ea"/>
            <a:cs typeface="+mn-cs"/>
          </a:endParaRPr>
        </a:p>
      </dgm:t>
    </dgm:pt>
    <dgm:pt modelId="{4E82ABEF-FEAE-45EE-9BCA-59FF091A8E53}" type="parTrans" cxnId="{AFC50435-16B5-4A67-B491-CD61504F755A}">
      <dgm:prSet/>
      <dgm:spPr/>
      <dgm:t>
        <a:bodyPr/>
        <a:lstStyle/>
        <a:p>
          <a:endParaRPr lang="en-US"/>
        </a:p>
      </dgm:t>
    </dgm:pt>
    <dgm:pt modelId="{43B1CBE9-BFD1-4589-95E8-9F6D24B4241D}" type="sibTrans" cxnId="{AFC50435-16B5-4A67-B491-CD61504F755A}">
      <dgm:prSet/>
      <dgm:spPr/>
      <dgm:t>
        <a:bodyPr/>
        <a:lstStyle/>
        <a:p>
          <a:endParaRPr lang="en-US" dirty="0"/>
        </a:p>
      </dgm:t>
    </dgm:pt>
    <dgm:pt modelId="{8FDAE397-DFA5-44E1-BBC0-6459DAEF14DC}" type="pres">
      <dgm:prSet presAssocID="{CD7942A0-B7D2-4B14-8FEA-55FC702F5B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E2205A-E146-46B8-95B6-AD0C5EAE46A0}" type="pres">
      <dgm:prSet presAssocID="{B922B360-B9B7-4CD8-B7D9-5A19E8D58A41}" presName="composite" presStyleCnt="0"/>
      <dgm:spPr/>
    </dgm:pt>
    <dgm:pt modelId="{913F495A-816E-4117-8C0C-B00CCFE95572}" type="pres">
      <dgm:prSet presAssocID="{B922B360-B9B7-4CD8-B7D9-5A19E8D58A41}" presName="imagSh" presStyleLbl="bgImgPlace1" presStyleIdx="0" presStyleCnt="6" custLinFactNeighborX="-6501" custLinFactNeighborY="-363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EBA8DCFB-544D-4C99-8790-5CCC0069644E}" type="pres">
      <dgm:prSet presAssocID="{B922B360-B9B7-4CD8-B7D9-5A19E8D58A41}" presName="tx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3808C-80B4-40D7-ACDF-AE3655787464}" type="pres">
      <dgm:prSet presAssocID="{43B1CBE9-BFD1-4589-95E8-9F6D24B4241D}" presName="sibTrans" presStyleLbl="sibTrans2D1" presStyleIdx="0" presStyleCnt="5"/>
      <dgm:spPr/>
      <dgm:t>
        <a:bodyPr/>
        <a:lstStyle/>
        <a:p>
          <a:endParaRPr lang="pl-PL"/>
        </a:p>
      </dgm:t>
    </dgm:pt>
    <dgm:pt modelId="{0CBFA493-FFBD-4D18-81CE-9D3DFB6525A8}" type="pres">
      <dgm:prSet presAssocID="{43B1CBE9-BFD1-4589-95E8-9F6D24B4241D}" presName="connTx" presStyleLbl="sibTrans2D1" presStyleIdx="0" presStyleCnt="5"/>
      <dgm:spPr/>
      <dgm:t>
        <a:bodyPr/>
        <a:lstStyle/>
        <a:p>
          <a:endParaRPr lang="pl-PL"/>
        </a:p>
      </dgm:t>
    </dgm:pt>
    <dgm:pt modelId="{9E2CBCAD-1655-4E3C-855E-B5D0840D28A1}" type="pres">
      <dgm:prSet presAssocID="{095A5E99-E976-4550-8F80-53CC813F2F5A}" presName="composite" presStyleCnt="0"/>
      <dgm:spPr/>
    </dgm:pt>
    <dgm:pt modelId="{4950F477-4E6A-4F51-BC8D-D5AFC1DBB8F1}" type="pres">
      <dgm:prSet presAssocID="{095A5E99-E976-4550-8F80-53CC813F2F5A}" presName="imagSh" presStyleLbl="bgImgPlace1" presStyleIdx="1" presStyleCnt="6" custLinFactNeighborX="-428" custLinFactNeighborY="-368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399F4DC-2F92-445A-8EC6-1B8354629FF5}" type="pres">
      <dgm:prSet presAssocID="{095A5E99-E976-4550-8F80-53CC813F2F5A}" presName="tx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AA7707-BE60-443C-A6A3-F1FD11DF0C79}" type="pres">
      <dgm:prSet presAssocID="{8877691F-1B60-4485-9174-DDEC7EE68B70}" presName="sibTrans" presStyleLbl="sibTrans2D1" presStyleIdx="1" presStyleCnt="5"/>
      <dgm:spPr/>
      <dgm:t>
        <a:bodyPr/>
        <a:lstStyle/>
        <a:p>
          <a:endParaRPr lang="pl-PL"/>
        </a:p>
      </dgm:t>
    </dgm:pt>
    <dgm:pt modelId="{EA7DBA6D-0E3A-4098-91A8-9D5477382241}" type="pres">
      <dgm:prSet presAssocID="{8877691F-1B60-4485-9174-DDEC7EE68B70}" presName="connTx" presStyleLbl="sibTrans2D1" presStyleIdx="1" presStyleCnt="5"/>
      <dgm:spPr/>
      <dgm:t>
        <a:bodyPr/>
        <a:lstStyle/>
        <a:p>
          <a:endParaRPr lang="pl-PL"/>
        </a:p>
      </dgm:t>
    </dgm:pt>
    <dgm:pt modelId="{071AE450-2061-4682-B44C-08C0EF4BFB03}" type="pres">
      <dgm:prSet presAssocID="{8EC937D8-BD76-4A12-A3E5-900D5C1E2E05}" presName="composite" presStyleCnt="0"/>
      <dgm:spPr/>
    </dgm:pt>
    <dgm:pt modelId="{FA1A5D87-C833-4E42-BC08-BA9497D7E289}" type="pres">
      <dgm:prSet presAssocID="{8EC937D8-BD76-4A12-A3E5-900D5C1E2E05}" presName="imagSh" presStyleLbl="bgImgPlace1" presStyleIdx="2" presStyleCnt="6" custLinFactNeighborX="114" custLinFactNeighborY="-368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CC94501-8B7F-4DE8-8F72-4252A8BB974E}" type="pres">
      <dgm:prSet presAssocID="{8EC937D8-BD76-4A12-A3E5-900D5C1E2E05}" presName="tx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E3E573-C20D-43D8-8BB3-8BDA9575E493}" type="pres">
      <dgm:prSet presAssocID="{B3EFD4A5-9FA1-4ABE-B722-05162509509B}" presName="sibTrans" presStyleLbl="sibTrans2D1" presStyleIdx="2" presStyleCnt="5"/>
      <dgm:spPr/>
      <dgm:t>
        <a:bodyPr/>
        <a:lstStyle/>
        <a:p>
          <a:endParaRPr lang="pl-PL"/>
        </a:p>
      </dgm:t>
    </dgm:pt>
    <dgm:pt modelId="{32243E21-2980-4EBF-A0B4-22AF71E29568}" type="pres">
      <dgm:prSet presAssocID="{B3EFD4A5-9FA1-4ABE-B722-05162509509B}" presName="connTx" presStyleLbl="sibTrans2D1" presStyleIdx="2" presStyleCnt="5"/>
      <dgm:spPr/>
      <dgm:t>
        <a:bodyPr/>
        <a:lstStyle/>
        <a:p>
          <a:endParaRPr lang="pl-PL"/>
        </a:p>
      </dgm:t>
    </dgm:pt>
    <dgm:pt modelId="{4A4E325C-336C-4B75-8B1A-7416A9E3E447}" type="pres">
      <dgm:prSet presAssocID="{7133ECF5-4190-4604-AA2F-03C9A0A9210F}" presName="composite" presStyleCnt="0"/>
      <dgm:spPr/>
    </dgm:pt>
    <dgm:pt modelId="{52178532-12D4-42D4-94F8-7FBB40680075}" type="pres">
      <dgm:prSet presAssocID="{7133ECF5-4190-4604-AA2F-03C9A0A9210F}" presName="imagSh" presStyleLbl="bgImgPlace1" presStyleIdx="3" presStyleCnt="6" custLinFactNeighborX="-4531" custLinFactNeighborY="-3689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998AE599-1146-4CEC-880F-FBAF53306777}" type="pres">
      <dgm:prSet presAssocID="{7133ECF5-4190-4604-AA2F-03C9A0A9210F}" presName="tx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96B14E-3323-4545-82A5-1213E113DA01}" type="pres">
      <dgm:prSet presAssocID="{46037378-034A-4662-877A-B53E1DA069A3}" presName="sibTrans" presStyleLbl="sibTrans2D1" presStyleIdx="3" presStyleCnt="5"/>
      <dgm:spPr/>
      <dgm:t>
        <a:bodyPr/>
        <a:lstStyle/>
        <a:p>
          <a:endParaRPr lang="pl-PL"/>
        </a:p>
      </dgm:t>
    </dgm:pt>
    <dgm:pt modelId="{6AE42A18-186F-4DFB-93B1-A311F3582AA0}" type="pres">
      <dgm:prSet presAssocID="{46037378-034A-4662-877A-B53E1DA069A3}" presName="connTx" presStyleLbl="sibTrans2D1" presStyleIdx="3" presStyleCnt="5"/>
      <dgm:spPr/>
      <dgm:t>
        <a:bodyPr/>
        <a:lstStyle/>
        <a:p>
          <a:endParaRPr lang="pl-PL"/>
        </a:p>
      </dgm:t>
    </dgm:pt>
    <dgm:pt modelId="{8C14F60F-5837-4321-ABC2-0C4F9C3F0926}" type="pres">
      <dgm:prSet presAssocID="{BFEAABCC-FBB9-4881-8ADE-CBC913687CC3}" presName="composite" presStyleCnt="0"/>
      <dgm:spPr/>
    </dgm:pt>
    <dgm:pt modelId="{3EE7A6D4-881C-4D27-992E-9F42E0736256}" type="pres">
      <dgm:prSet presAssocID="{BFEAABCC-FBB9-4881-8ADE-CBC913687CC3}" presName="imagSh" presStyleLbl="bgImgPlace1" presStyleIdx="4" presStyleCnt="6" custLinFactNeighborX="-3989" custLinFactNeighborY="-3689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D42260A-9B6A-4B64-8D09-9314868CC998}" type="pres">
      <dgm:prSet presAssocID="{BFEAABCC-FBB9-4881-8ADE-CBC913687CC3}" presName="tx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83B8AB-AAAC-49AE-8519-5BB650B1B15A}" type="pres">
      <dgm:prSet presAssocID="{6340F84A-3F97-449A-A496-CAA6ED0BEB2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27BAF4D-C805-403E-A15E-05771A2ED3CE}" type="pres">
      <dgm:prSet presAssocID="{6340F84A-3F97-449A-A496-CAA6ED0BEB26}" presName="connTx" presStyleLbl="sibTrans2D1" presStyleIdx="4" presStyleCnt="5"/>
      <dgm:spPr/>
      <dgm:t>
        <a:bodyPr/>
        <a:lstStyle/>
        <a:p>
          <a:endParaRPr lang="en-US"/>
        </a:p>
      </dgm:t>
    </dgm:pt>
    <dgm:pt modelId="{0E9AEB61-7351-4E7A-AB04-431D1161EBA0}" type="pres">
      <dgm:prSet presAssocID="{B63A6B57-A7B7-4B1E-9923-91487548970B}" presName="composite" presStyleCnt="0"/>
      <dgm:spPr/>
    </dgm:pt>
    <dgm:pt modelId="{6AFEBA13-01FD-4623-BE3A-F9887B5DCC84}" type="pres">
      <dgm:prSet presAssocID="{B63A6B57-A7B7-4B1E-9923-91487548970B}" presName="imagSh" presStyleLbl="bgImgPlace1" presStyleIdx="5" presStyleCnt="6" custLinFactNeighborX="1739" custLinFactNeighborY="-3689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C7977F68-60A2-43D8-884A-B38D54268F07}" type="pres">
      <dgm:prSet presAssocID="{B63A6B57-A7B7-4B1E-9923-91487548970B}" presName="tx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A7BD868-77FC-4F2E-90D2-6A39774011D9}" type="presOf" srcId="{6340F84A-3F97-449A-A496-CAA6ED0BEB26}" destId="{027BAF4D-C805-403E-A15E-05771A2ED3CE}" srcOrd="1" destOrd="0" presId="urn:microsoft.com/office/officeart/2005/8/layout/hProcess10"/>
    <dgm:cxn modelId="{D4DD15D6-19C3-42FA-A185-92C205DA16DE}" type="presOf" srcId="{8877691F-1B60-4485-9174-DDEC7EE68B70}" destId="{C5AA7707-BE60-443C-A6A3-F1FD11DF0C79}" srcOrd="0" destOrd="0" presId="urn:microsoft.com/office/officeart/2005/8/layout/hProcess10"/>
    <dgm:cxn modelId="{5ADDD00B-3ED8-4B06-BAE9-7892C05CF55F}" type="presOf" srcId="{B63A6B57-A7B7-4B1E-9923-91487548970B}" destId="{C7977F68-60A2-43D8-884A-B38D54268F07}" srcOrd="0" destOrd="0" presId="urn:microsoft.com/office/officeart/2005/8/layout/hProcess10"/>
    <dgm:cxn modelId="{2211FB07-0903-4A2A-AA4E-9CADB6CB06A4}" type="presOf" srcId="{095A5E99-E976-4550-8F80-53CC813F2F5A}" destId="{3399F4DC-2F92-445A-8EC6-1B8354629FF5}" srcOrd="0" destOrd="0" presId="urn:microsoft.com/office/officeart/2005/8/layout/hProcess10"/>
    <dgm:cxn modelId="{834932D8-F297-42C7-9587-FCC6E9B90258}" type="presOf" srcId="{CD7942A0-B7D2-4B14-8FEA-55FC702F5BE7}" destId="{8FDAE397-DFA5-44E1-BBC0-6459DAEF14DC}" srcOrd="0" destOrd="0" presId="urn:microsoft.com/office/officeart/2005/8/layout/hProcess10"/>
    <dgm:cxn modelId="{011A9761-E983-4C7D-AB1D-2038261D8FF8}" srcId="{CD7942A0-B7D2-4B14-8FEA-55FC702F5BE7}" destId="{7133ECF5-4190-4604-AA2F-03C9A0A9210F}" srcOrd="3" destOrd="0" parTransId="{7D1B29D7-21DD-436A-8F7C-E87DE53C1431}" sibTransId="{46037378-034A-4662-877A-B53E1DA069A3}"/>
    <dgm:cxn modelId="{A7AE70DB-C53D-4856-8B89-4A34B48DD3A1}" type="presOf" srcId="{46037378-034A-4662-877A-B53E1DA069A3}" destId="{2B96B14E-3323-4545-82A5-1213E113DA01}" srcOrd="0" destOrd="0" presId="urn:microsoft.com/office/officeart/2005/8/layout/hProcess10"/>
    <dgm:cxn modelId="{D1A4D8E6-F04E-4AB1-8D0C-63DC7AB1E81F}" srcId="{CD7942A0-B7D2-4B14-8FEA-55FC702F5BE7}" destId="{095A5E99-E976-4550-8F80-53CC813F2F5A}" srcOrd="1" destOrd="0" parTransId="{03339A0D-5DC0-4B29-8353-C5AEBFD4DE86}" sibTransId="{8877691F-1B60-4485-9174-DDEC7EE68B70}"/>
    <dgm:cxn modelId="{78EEF4B8-E4B2-404E-AFDB-5FE02C6C7A45}" type="presOf" srcId="{8EC937D8-BD76-4A12-A3E5-900D5C1E2E05}" destId="{ACC94501-8B7F-4DE8-8F72-4252A8BB974E}" srcOrd="0" destOrd="0" presId="urn:microsoft.com/office/officeart/2005/8/layout/hProcess10"/>
    <dgm:cxn modelId="{FDE0E2B3-D2EF-4CED-B8BE-79A3373577EE}" type="presOf" srcId="{B3EFD4A5-9FA1-4ABE-B722-05162509509B}" destId="{32243E21-2980-4EBF-A0B4-22AF71E29568}" srcOrd="1" destOrd="0" presId="urn:microsoft.com/office/officeart/2005/8/layout/hProcess10"/>
    <dgm:cxn modelId="{15F395E1-169A-4E7A-B62D-E04BEDF92169}" type="presOf" srcId="{B3EFD4A5-9FA1-4ABE-B722-05162509509B}" destId="{7BE3E573-C20D-43D8-8BB3-8BDA9575E493}" srcOrd="0" destOrd="0" presId="urn:microsoft.com/office/officeart/2005/8/layout/hProcess10"/>
    <dgm:cxn modelId="{2E3F2F1E-B72A-4D44-B0D4-D98699BB30A4}" type="presOf" srcId="{46037378-034A-4662-877A-B53E1DA069A3}" destId="{6AE42A18-186F-4DFB-93B1-A311F3582AA0}" srcOrd="1" destOrd="0" presId="urn:microsoft.com/office/officeart/2005/8/layout/hProcess10"/>
    <dgm:cxn modelId="{B65DF599-10D2-4256-BE0B-FF005C7C3904}" type="presOf" srcId="{7133ECF5-4190-4604-AA2F-03C9A0A9210F}" destId="{998AE599-1146-4CEC-880F-FBAF53306777}" srcOrd="0" destOrd="0" presId="urn:microsoft.com/office/officeart/2005/8/layout/hProcess10"/>
    <dgm:cxn modelId="{43DC8383-AEE5-490C-A8E5-1F216F2B8FE6}" srcId="{CD7942A0-B7D2-4B14-8FEA-55FC702F5BE7}" destId="{8EC937D8-BD76-4A12-A3E5-900D5C1E2E05}" srcOrd="2" destOrd="0" parTransId="{8265EE85-9851-494E-A6D3-1CDACE947DF3}" sibTransId="{B3EFD4A5-9FA1-4ABE-B722-05162509509B}"/>
    <dgm:cxn modelId="{CD393ECC-A760-463A-8CBC-1BF87D38E5AB}" type="presOf" srcId="{BFEAABCC-FBB9-4881-8ADE-CBC913687CC3}" destId="{3D42260A-9B6A-4B64-8D09-9314868CC998}" srcOrd="0" destOrd="0" presId="urn:microsoft.com/office/officeart/2005/8/layout/hProcess10"/>
    <dgm:cxn modelId="{8BED23A1-22B3-4012-B28E-6EBB13072A29}" srcId="{CD7942A0-B7D2-4B14-8FEA-55FC702F5BE7}" destId="{BFEAABCC-FBB9-4881-8ADE-CBC913687CC3}" srcOrd="4" destOrd="0" parTransId="{4B21DEEC-05C2-4AEF-AC15-33602722CDCF}" sibTransId="{6340F84A-3F97-449A-A496-CAA6ED0BEB26}"/>
    <dgm:cxn modelId="{AFC50435-16B5-4A67-B491-CD61504F755A}" srcId="{CD7942A0-B7D2-4B14-8FEA-55FC702F5BE7}" destId="{B922B360-B9B7-4CD8-B7D9-5A19E8D58A41}" srcOrd="0" destOrd="0" parTransId="{4E82ABEF-FEAE-45EE-9BCA-59FF091A8E53}" sibTransId="{43B1CBE9-BFD1-4589-95E8-9F6D24B4241D}"/>
    <dgm:cxn modelId="{C3B60E1E-BEB3-4F50-BB3F-FA47CA520049}" srcId="{CD7942A0-B7D2-4B14-8FEA-55FC702F5BE7}" destId="{B63A6B57-A7B7-4B1E-9923-91487548970B}" srcOrd="5" destOrd="0" parTransId="{70779DC0-335A-4C76-98F4-1D426A1828FA}" sibTransId="{BF0DD14F-FADD-4278-BBE3-FDE648835848}"/>
    <dgm:cxn modelId="{E2732529-AC5D-4247-86FB-4CB67681E268}" type="presOf" srcId="{43B1CBE9-BFD1-4589-95E8-9F6D24B4241D}" destId="{0CBFA493-FFBD-4D18-81CE-9D3DFB6525A8}" srcOrd="1" destOrd="0" presId="urn:microsoft.com/office/officeart/2005/8/layout/hProcess10"/>
    <dgm:cxn modelId="{E6CE9CDC-1A81-4484-8826-022BF7BD7BF4}" type="presOf" srcId="{B922B360-B9B7-4CD8-B7D9-5A19E8D58A41}" destId="{EBA8DCFB-544D-4C99-8790-5CCC0069644E}" srcOrd="0" destOrd="0" presId="urn:microsoft.com/office/officeart/2005/8/layout/hProcess10"/>
    <dgm:cxn modelId="{067D5B98-0EF0-4CC3-8263-71A8A3DAC1EB}" type="presOf" srcId="{6340F84A-3F97-449A-A496-CAA6ED0BEB26}" destId="{CC83B8AB-AAAC-49AE-8519-5BB650B1B15A}" srcOrd="0" destOrd="0" presId="urn:microsoft.com/office/officeart/2005/8/layout/hProcess10"/>
    <dgm:cxn modelId="{02A8E351-D2BF-4285-9C53-EF46F1132368}" type="presOf" srcId="{8877691F-1B60-4485-9174-DDEC7EE68B70}" destId="{EA7DBA6D-0E3A-4098-91A8-9D5477382241}" srcOrd="1" destOrd="0" presId="urn:microsoft.com/office/officeart/2005/8/layout/hProcess10"/>
    <dgm:cxn modelId="{B188CF08-390E-484F-9E54-CE709532D74E}" type="presOf" srcId="{43B1CBE9-BFD1-4589-95E8-9F6D24B4241D}" destId="{45F3808C-80B4-40D7-ACDF-AE3655787464}" srcOrd="0" destOrd="0" presId="urn:microsoft.com/office/officeart/2005/8/layout/hProcess10"/>
    <dgm:cxn modelId="{823CDEB3-3CFC-4AA4-9FDF-C51E5463F906}" type="presParOf" srcId="{8FDAE397-DFA5-44E1-BBC0-6459DAEF14DC}" destId="{95E2205A-E146-46B8-95B6-AD0C5EAE46A0}" srcOrd="0" destOrd="0" presId="urn:microsoft.com/office/officeart/2005/8/layout/hProcess10"/>
    <dgm:cxn modelId="{749686D4-97ED-4A46-9892-E3440D479D1C}" type="presParOf" srcId="{95E2205A-E146-46B8-95B6-AD0C5EAE46A0}" destId="{913F495A-816E-4117-8C0C-B00CCFE95572}" srcOrd="0" destOrd="0" presId="urn:microsoft.com/office/officeart/2005/8/layout/hProcess10"/>
    <dgm:cxn modelId="{5DE3AF45-45F3-438C-9C69-FD75D5950A86}" type="presParOf" srcId="{95E2205A-E146-46B8-95B6-AD0C5EAE46A0}" destId="{EBA8DCFB-544D-4C99-8790-5CCC0069644E}" srcOrd="1" destOrd="0" presId="urn:microsoft.com/office/officeart/2005/8/layout/hProcess10"/>
    <dgm:cxn modelId="{E9B336D1-0AA6-4CC2-9E8A-CB6A4AC195CB}" type="presParOf" srcId="{8FDAE397-DFA5-44E1-BBC0-6459DAEF14DC}" destId="{45F3808C-80B4-40D7-ACDF-AE3655787464}" srcOrd="1" destOrd="0" presId="urn:microsoft.com/office/officeart/2005/8/layout/hProcess10"/>
    <dgm:cxn modelId="{272385CD-1DDE-440A-9F1F-2D2E96CC9F57}" type="presParOf" srcId="{45F3808C-80B4-40D7-ACDF-AE3655787464}" destId="{0CBFA493-FFBD-4D18-81CE-9D3DFB6525A8}" srcOrd="0" destOrd="0" presId="urn:microsoft.com/office/officeart/2005/8/layout/hProcess10"/>
    <dgm:cxn modelId="{D886E72A-26D0-4D11-8C9D-906BA4EC0E68}" type="presParOf" srcId="{8FDAE397-DFA5-44E1-BBC0-6459DAEF14DC}" destId="{9E2CBCAD-1655-4E3C-855E-B5D0840D28A1}" srcOrd="2" destOrd="0" presId="urn:microsoft.com/office/officeart/2005/8/layout/hProcess10"/>
    <dgm:cxn modelId="{5BDE347D-7BD4-46BB-B0C4-4E448CC3B3D2}" type="presParOf" srcId="{9E2CBCAD-1655-4E3C-855E-B5D0840D28A1}" destId="{4950F477-4E6A-4F51-BC8D-D5AFC1DBB8F1}" srcOrd="0" destOrd="0" presId="urn:microsoft.com/office/officeart/2005/8/layout/hProcess10"/>
    <dgm:cxn modelId="{47D455D2-FB68-4F0E-951C-D89BFD6994B6}" type="presParOf" srcId="{9E2CBCAD-1655-4E3C-855E-B5D0840D28A1}" destId="{3399F4DC-2F92-445A-8EC6-1B8354629FF5}" srcOrd="1" destOrd="0" presId="urn:microsoft.com/office/officeart/2005/8/layout/hProcess10"/>
    <dgm:cxn modelId="{C018D306-B55A-4FFB-B6ED-8F404EF80ACF}" type="presParOf" srcId="{8FDAE397-DFA5-44E1-BBC0-6459DAEF14DC}" destId="{C5AA7707-BE60-443C-A6A3-F1FD11DF0C79}" srcOrd="3" destOrd="0" presId="urn:microsoft.com/office/officeart/2005/8/layout/hProcess10"/>
    <dgm:cxn modelId="{6058BECB-BB8B-4379-894C-97EE42B3B20C}" type="presParOf" srcId="{C5AA7707-BE60-443C-A6A3-F1FD11DF0C79}" destId="{EA7DBA6D-0E3A-4098-91A8-9D5477382241}" srcOrd="0" destOrd="0" presId="urn:microsoft.com/office/officeart/2005/8/layout/hProcess10"/>
    <dgm:cxn modelId="{2C1EAD5F-A0E5-42A4-81A2-ED391AAEF559}" type="presParOf" srcId="{8FDAE397-DFA5-44E1-BBC0-6459DAEF14DC}" destId="{071AE450-2061-4682-B44C-08C0EF4BFB03}" srcOrd="4" destOrd="0" presId="urn:microsoft.com/office/officeart/2005/8/layout/hProcess10"/>
    <dgm:cxn modelId="{41C43054-3A41-4BA4-90C0-B31F7BB9BB71}" type="presParOf" srcId="{071AE450-2061-4682-B44C-08C0EF4BFB03}" destId="{FA1A5D87-C833-4E42-BC08-BA9497D7E289}" srcOrd="0" destOrd="0" presId="urn:microsoft.com/office/officeart/2005/8/layout/hProcess10"/>
    <dgm:cxn modelId="{F63EACDF-372D-4F48-91A7-5C7ADAB2D549}" type="presParOf" srcId="{071AE450-2061-4682-B44C-08C0EF4BFB03}" destId="{ACC94501-8B7F-4DE8-8F72-4252A8BB974E}" srcOrd="1" destOrd="0" presId="urn:microsoft.com/office/officeart/2005/8/layout/hProcess10"/>
    <dgm:cxn modelId="{7BA6A71B-E382-413F-8445-3266F7D57946}" type="presParOf" srcId="{8FDAE397-DFA5-44E1-BBC0-6459DAEF14DC}" destId="{7BE3E573-C20D-43D8-8BB3-8BDA9575E493}" srcOrd="5" destOrd="0" presId="urn:microsoft.com/office/officeart/2005/8/layout/hProcess10"/>
    <dgm:cxn modelId="{62AA24D9-2CEC-481B-A7C3-BCEBC8C0EE5D}" type="presParOf" srcId="{7BE3E573-C20D-43D8-8BB3-8BDA9575E493}" destId="{32243E21-2980-4EBF-A0B4-22AF71E29568}" srcOrd="0" destOrd="0" presId="urn:microsoft.com/office/officeart/2005/8/layout/hProcess10"/>
    <dgm:cxn modelId="{8DE2B4F3-1F84-4569-9D15-127D8766210F}" type="presParOf" srcId="{8FDAE397-DFA5-44E1-BBC0-6459DAEF14DC}" destId="{4A4E325C-336C-4B75-8B1A-7416A9E3E447}" srcOrd="6" destOrd="0" presId="urn:microsoft.com/office/officeart/2005/8/layout/hProcess10"/>
    <dgm:cxn modelId="{F80E76FF-9A5B-4815-AC1E-C647D467DFC7}" type="presParOf" srcId="{4A4E325C-336C-4B75-8B1A-7416A9E3E447}" destId="{52178532-12D4-42D4-94F8-7FBB40680075}" srcOrd="0" destOrd="0" presId="urn:microsoft.com/office/officeart/2005/8/layout/hProcess10"/>
    <dgm:cxn modelId="{84EFC2BA-8E21-4976-A542-D9515601EC3D}" type="presParOf" srcId="{4A4E325C-336C-4B75-8B1A-7416A9E3E447}" destId="{998AE599-1146-4CEC-880F-FBAF53306777}" srcOrd="1" destOrd="0" presId="urn:microsoft.com/office/officeart/2005/8/layout/hProcess10"/>
    <dgm:cxn modelId="{49C9DD55-BF19-4B20-AACD-618B0A60BBE0}" type="presParOf" srcId="{8FDAE397-DFA5-44E1-BBC0-6459DAEF14DC}" destId="{2B96B14E-3323-4545-82A5-1213E113DA01}" srcOrd="7" destOrd="0" presId="urn:microsoft.com/office/officeart/2005/8/layout/hProcess10"/>
    <dgm:cxn modelId="{04C8C871-6D86-4B57-8E2A-E950B0831171}" type="presParOf" srcId="{2B96B14E-3323-4545-82A5-1213E113DA01}" destId="{6AE42A18-186F-4DFB-93B1-A311F3582AA0}" srcOrd="0" destOrd="0" presId="urn:microsoft.com/office/officeart/2005/8/layout/hProcess10"/>
    <dgm:cxn modelId="{13C2AE09-11B3-4F78-99A5-983A4B4BDCE9}" type="presParOf" srcId="{8FDAE397-DFA5-44E1-BBC0-6459DAEF14DC}" destId="{8C14F60F-5837-4321-ABC2-0C4F9C3F0926}" srcOrd="8" destOrd="0" presId="urn:microsoft.com/office/officeart/2005/8/layout/hProcess10"/>
    <dgm:cxn modelId="{ABDB05D8-1E3F-403A-8711-4D85500D66B0}" type="presParOf" srcId="{8C14F60F-5837-4321-ABC2-0C4F9C3F0926}" destId="{3EE7A6D4-881C-4D27-992E-9F42E0736256}" srcOrd="0" destOrd="0" presId="urn:microsoft.com/office/officeart/2005/8/layout/hProcess10"/>
    <dgm:cxn modelId="{ABC20368-4FF0-469F-A620-9779ECE0F38B}" type="presParOf" srcId="{8C14F60F-5837-4321-ABC2-0C4F9C3F0926}" destId="{3D42260A-9B6A-4B64-8D09-9314868CC998}" srcOrd="1" destOrd="0" presId="urn:microsoft.com/office/officeart/2005/8/layout/hProcess10"/>
    <dgm:cxn modelId="{AD4AE1CB-055C-44B8-8A7B-E6DBCEFA2AFC}" type="presParOf" srcId="{8FDAE397-DFA5-44E1-BBC0-6459DAEF14DC}" destId="{CC83B8AB-AAAC-49AE-8519-5BB650B1B15A}" srcOrd="9" destOrd="0" presId="urn:microsoft.com/office/officeart/2005/8/layout/hProcess10"/>
    <dgm:cxn modelId="{CC9AA15D-8C13-48B3-9366-658329169C23}" type="presParOf" srcId="{CC83B8AB-AAAC-49AE-8519-5BB650B1B15A}" destId="{027BAF4D-C805-403E-A15E-05771A2ED3CE}" srcOrd="0" destOrd="0" presId="urn:microsoft.com/office/officeart/2005/8/layout/hProcess10"/>
    <dgm:cxn modelId="{3849E7E8-3ECF-4B9B-A143-6EA507FB32F9}" type="presParOf" srcId="{8FDAE397-DFA5-44E1-BBC0-6459DAEF14DC}" destId="{0E9AEB61-7351-4E7A-AB04-431D1161EBA0}" srcOrd="10" destOrd="0" presId="urn:microsoft.com/office/officeart/2005/8/layout/hProcess10"/>
    <dgm:cxn modelId="{2C4560D5-8AA0-474C-B3AB-400EF67F00F2}" type="presParOf" srcId="{0E9AEB61-7351-4E7A-AB04-431D1161EBA0}" destId="{6AFEBA13-01FD-4623-BE3A-F9887B5DCC84}" srcOrd="0" destOrd="0" presId="urn:microsoft.com/office/officeart/2005/8/layout/hProcess10"/>
    <dgm:cxn modelId="{29A5C6FF-B7CD-498D-AD43-4D5EF39396B3}" type="presParOf" srcId="{0E9AEB61-7351-4E7A-AB04-431D1161EBA0}" destId="{C7977F68-60A2-43D8-884A-B38D54268F0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F495A-816E-4117-8C0C-B00CCFE95572}">
      <dsp:nvSpPr>
        <dsp:cNvPr id="0" name=""/>
        <dsp:cNvSpPr/>
      </dsp:nvSpPr>
      <dsp:spPr>
        <a:xfrm>
          <a:off x="0" y="342144"/>
          <a:ext cx="844220" cy="844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A8DCFB-544D-4C99-8790-5CCC0069644E}">
      <dsp:nvSpPr>
        <dsp:cNvPr id="0" name=""/>
        <dsp:cNvSpPr/>
      </dsp:nvSpPr>
      <dsp:spPr>
        <a:xfrm>
          <a:off x="139351" y="1155221"/>
          <a:ext cx="844220" cy="844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 smtClean="0">
              <a:latin typeface="Calibri"/>
              <a:ea typeface="+mn-ea"/>
              <a:cs typeface="+mn-cs"/>
            </a:rPr>
            <a:t>Windows NT Server</a:t>
          </a:r>
          <a:endParaRPr lang="en-US" sz="1200" b="0" i="0" kern="1200" dirty="0">
            <a:latin typeface="Calibri"/>
            <a:ea typeface="+mn-ea"/>
            <a:cs typeface="+mn-cs"/>
          </a:endParaRPr>
        </a:p>
      </dsp:txBody>
      <dsp:txXfrm>
        <a:off x="164077" y="1179947"/>
        <a:ext cx="794768" cy="794768"/>
      </dsp:txXfrm>
    </dsp:sp>
    <dsp:sp modelId="{45F3808C-80B4-40D7-ACDF-AE3655787464}">
      <dsp:nvSpPr>
        <dsp:cNvPr id="0" name=""/>
        <dsp:cNvSpPr/>
      </dsp:nvSpPr>
      <dsp:spPr>
        <a:xfrm rot="21587145">
          <a:off x="1006242" y="660340"/>
          <a:ext cx="162024" cy="202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06242" y="701002"/>
        <a:ext cx="113417" cy="121712"/>
      </dsp:txXfrm>
    </dsp:sp>
    <dsp:sp modelId="{4950F477-4E6A-4F51-BC8D-D5AFC1DBB8F1}">
      <dsp:nvSpPr>
        <dsp:cNvPr id="0" name=""/>
        <dsp:cNvSpPr/>
      </dsp:nvSpPr>
      <dsp:spPr>
        <a:xfrm>
          <a:off x="1307143" y="337256"/>
          <a:ext cx="844220" cy="844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9F4DC-2F92-445A-8EC6-1B8354629FF5}">
      <dsp:nvSpPr>
        <dsp:cNvPr id="0" name=""/>
        <dsp:cNvSpPr/>
      </dsp:nvSpPr>
      <dsp:spPr>
        <a:xfrm>
          <a:off x="1448187" y="1155221"/>
          <a:ext cx="844220" cy="8442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 smtClean="0">
              <a:latin typeface="Calibri"/>
              <a:ea typeface="+mn-ea"/>
              <a:cs typeface="+mn-cs"/>
            </a:rPr>
            <a:t>Windows Server 2000</a:t>
          </a:r>
          <a:endParaRPr lang="en-US" sz="1200" b="0" i="0" kern="1200" dirty="0">
            <a:latin typeface="Calibri"/>
            <a:ea typeface="+mn-ea"/>
            <a:cs typeface="+mn-cs"/>
          </a:endParaRPr>
        </a:p>
      </dsp:txBody>
      <dsp:txXfrm>
        <a:off x="1472913" y="1179947"/>
        <a:ext cx="794768" cy="794768"/>
      </dsp:txXfrm>
    </dsp:sp>
    <dsp:sp modelId="{C5AA7707-BE60-443C-A6A3-F1FD11DF0C79}">
      <dsp:nvSpPr>
        <dsp:cNvPr id="0" name=""/>
        <dsp:cNvSpPr/>
      </dsp:nvSpPr>
      <dsp:spPr>
        <a:xfrm>
          <a:off x="2315580" y="657939"/>
          <a:ext cx="164217" cy="202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15580" y="698510"/>
        <a:ext cx="114952" cy="121712"/>
      </dsp:txXfrm>
    </dsp:sp>
    <dsp:sp modelId="{FA1A5D87-C833-4E42-BC08-BA9497D7E289}">
      <dsp:nvSpPr>
        <dsp:cNvPr id="0" name=""/>
        <dsp:cNvSpPr/>
      </dsp:nvSpPr>
      <dsp:spPr>
        <a:xfrm>
          <a:off x="2620555" y="337256"/>
          <a:ext cx="844220" cy="844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94501-8B7F-4DE8-8F72-4252A8BB974E}">
      <dsp:nvSpPr>
        <dsp:cNvPr id="0" name=""/>
        <dsp:cNvSpPr/>
      </dsp:nvSpPr>
      <dsp:spPr>
        <a:xfrm>
          <a:off x="2757024" y="1155221"/>
          <a:ext cx="844220" cy="844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 smtClean="0">
              <a:latin typeface="Calibri"/>
              <a:ea typeface="+mn-ea"/>
              <a:cs typeface="+mn-cs"/>
            </a:rPr>
            <a:t>Windows Server 2003, </a:t>
          </a:r>
          <a:br>
            <a:rPr lang="pl-PL" sz="1200" b="0" i="0" kern="1200" dirty="0" smtClean="0">
              <a:latin typeface="Calibri"/>
              <a:ea typeface="+mn-ea"/>
              <a:cs typeface="+mn-cs"/>
            </a:rPr>
          </a:br>
          <a:r>
            <a:rPr lang="pl-PL" sz="1200" b="0" i="0" kern="1200" dirty="0" smtClean="0">
              <a:latin typeface="Calibri"/>
              <a:ea typeface="+mn-ea"/>
              <a:cs typeface="+mn-cs"/>
            </a:rPr>
            <a:t>2003 R2</a:t>
          </a:r>
          <a:endParaRPr lang="en-US" sz="1200" b="0" i="0" kern="1200" dirty="0">
            <a:latin typeface="Calibri"/>
            <a:ea typeface="+mn-ea"/>
            <a:cs typeface="+mn-cs"/>
          </a:endParaRPr>
        </a:p>
      </dsp:txBody>
      <dsp:txXfrm>
        <a:off x="2781750" y="1179947"/>
        <a:ext cx="794768" cy="794768"/>
      </dsp:txXfrm>
    </dsp:sp>
    <dsp:sp modelId="{7BE3E573-C20D-43D8-8BB3-8BDA9575E493}">
      <dsp:nvSpPr>
        <dsp:cNvPr id="0" name=""/>
        <dsp:cNvSpPr/>
      </dsp:nvSpPr>
      <dsp:spPr>
        <a:xfrm>
          <a:off x="3613666" y="657939"/>
          <a:ext cx="148890" cy="202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13666" y="698510"/>
        <a:ext cx="104223" cy="121712"/>
      </dsp:txXfrm>
    </dsp:sp>
    <dsp:sp modelId="{52178532-12D4-42D4-94F8-7FBB40680075}">
      <dsp:nvSpPr>
        <dsp:cNvPr id="0" name=""/>
        <dsp:cNvSpPr/>
      </dsp:nvSpPr>
      <dsp:spPr>
        <a:xfrm>
          <a:off x="3890177" y="337256"/>
          <a:ext cx="844220" cy="844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AE599-1146-4CEC-880F-FBAF53306777}">
      <dsp:nvSpPr>
        <dsp:cNvPr id="0" name=""/>
        <dsp:cNvSpPr/>
      </dsp:nvSpPr>
      <dsp:spPr>
        <a:xfrm>
          <a:off x="4065860" y="1155221"/>
          <a:ext cx="844220" cy="8442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 smtClean="0">
              <a:latin typeface="Calibri"/>
              <a:ea typeface="+mn-ea"/>
              <a:cs typeface="+mn-cs"/>
            </a:rPr>
            <a:t>Windows Server 2008, </a:t>
          </a:r>
          <a:br>
            <a:rPr lang="pl-PL" sz="1200" b="0" i="0" kern="1200" dirty="0" smtClean="0">
              <a:latin typeface="Calibri"/>
              <a:ea typeface="+mn-ea"/>
              <a:cs typeface="+mn-cs"/>
            </a:rPr>
          </a:br>
          <a:r>
            <a:rPr lang="pl-PL" sz="1200" b="0" i="0" kern="1200" dirty="0" smtClean="0">
              <a:latin typeface="Calibri"/>
              <a:ea typeface="+mn-ea"/>
              <a:cs typeface="+mn-cs"/>
            </a:rPr>
            <a:t>2008 R2</a:t>
          </a:r>
          <a:endParaRPr lang="en-US" sz="1200" b="0" i="0" kern="1200" dirty="0">
            <a:latin typeface="Calibri"/>
            <a:ea typeface="+mn-ea"/>
            <a:cs typeface="+mn-cs"/>
          </a:endParaRPr>
        </a:p>
      </dsp:txBody>
      <dsp:txXfrm>
        <a:off x="4090586" y="1179947"/>
        <a:ext cx="794768" cy="794768"/>
      </dsp:txXfrm>
    </dsp:sp>
    <dsp:sp modelId="{2B96B14E-3323-4545-82A5-1213E113DA01}">
      <dsp:nvSpPr>
        <dsp:cNvPr id="0" name=""/>
        <dsp:cNvSpPr/>
      </dsp:nvSpPr>
      <dsp:spPr>
        <a:xfrm>
          <a:off x="4898615" y="657939"/>
          <a:ext cx="164217" cy="202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898615" y="698510"/>
        <a:ext cx="114952" cy="121712"/>
      </dsp:txXfrm>
    </dsp:sp>
    <dsp:sp modelId="{3EE7A6D4-881C-4D27-992E-9F42E0736256}">
      <dsp:nvSpPr>
        <dsp:cNvPr id="0" name=""/>
        <dsp:cNvSpPr/>
      </dsp:nvSpPr>
      <dsp:spPr>
        <a:xfrm>
          <a:off x="5203589" y="337256"/>
          <a:ext cx="844220" cy="844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42260A-9B6A-4B64-8D09-9314868CC998}">
      <dsp:nvSpPr>
        <dsp:cNvPr id="0" name=""/>
        <dsp:cNvSpPr/>
      </dsp:nvSpPr>
      <dsp:spPr>
        <a:xfrm>
          <a:off x="5374696" y="1155221"/>
          <a:ext cx="844220" cy="8442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 smtClean="0">
              <a:latin typeface="Calibri"/>
              <a:ea typeface="+mn-ea"/>
              <a:cs typeface="+mn-cs"/>
            </a:rPr>
            <a:t>Windows Server 2012, </a:t>
          </a:r>
          <a:br>
            <a:rPr lang="pl-PL" sz="1200" b="0" i="0" kern="1200" dirty="0" smtClean="0">
              <a:latin typeface="Calibri"/>
              <a:ea typeface="+mn-ea"/>
              <a:cs typeface="+mn-cs"/>
            </a:rPr>
          </a:br>
          <a:r>
            <a:rPr lang="pl-PL" sz="1200" b="0" i="0" kern="1200" dirty="0" smtClean="0">
              <a:latin typeface="Calibri"/>
              <a:ea typeface="+mn-ea"/>
              <a:cs typeface="+mn-cs"/>
            </a:rPr>
            <a:t>2012 R2</a:t>
          </a:r>
          <a:endParaRPr lang="en-US" sz="1200" b="0" i="0" kern="1200" dirty="0">
            <a:latin typeface="Calibri"/>
            <a:ea typeface="+mn-ea"/>
            <a:cs typeface="+mn-cs"/>
          </a:endParaRPr>
        </a:p>
      </dsp:txBody>
      <dsp:txXfrm>
        <a:off x="5399422" y="1179947"/>
        <a:ext cx="794768" cy="794768"/>
      </dsp:txXfrm>
    </dsp:sp>
    <dsp:sp modelId="{CC83B8AB-AAAC-49AE-8519-5BB650B1B15A}">
      <dsp:nvSpPr>
        <dsp:cNvPr id="0" name=""/>
        <dsp:cNvSpPr/>
      </dsp:nvSpPr>
      <dsp:spPr>
        <a:xfrm>
          <a:off x="6227350" y="657939"/>
          <a:ext cx="179540" cy="202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6227350" y="698510"/>
        <a:ext cx="125678" cy="121712"/>
      </dsp:txXfrm>
    </dsp:sp>
    <dsp:sp modelId="{6AFEBA13-01FD-4623-BE3A-F9887B5DCC84}">
      <dsp:nvSpPr>
        <dsp:cNvPr id="0" name=""/>
        <dsp:cNvSpPr/>
      </dsp:nvSpPr>
      <dsp:spPr>
        <a:xfrm>
          <a:off x="6560783" y="337256"/>
          <a:ext cx="844220" cy="844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977F68-60A2-43D8-884A-B38D54268F07}">
      <dsp:nvSpPr>
        <dsp:cNvPr id="0" name=""/>
        <dsp:cNvSpPr/>
      </dsp:nvSpPr>
      <dsp:spPr>
        <a:xfrm>
          <a:off x="6683533" y="1155221"/>
          <a:ext cx="844220" cy="844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kern="1200" dirty="0" smtClean="0">
              <a:latin typeface="Calibri"/>
              <a:ea typeface="+mn-ea"/>
              <a:cs typeface="+mn-cs"/>
            </a:rPr>
            <a:t>Windows Server Technical Preview</a:t>
          </a:r>
          <a:endParaRPr lang="en-US" sz="1200" b="0" i="0" kern="1200" dirty="0">
            <a:latin typeface="Calibri"/>
            <a:ea typeface="+mn-ea"/>
            <a:cs typeface="+mn-cs"/>
          </a:endParaRPr>
        </a:p>
      </dsp:txBody>
      <dsp:txXfrm>
        <a:off x="6708259" y="1179947"/>
        <a:ext cx="794768" cy="794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pl-PL" smtClean="0"/>
              <a:t>2015-09-24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pl-PL" smtClean="0"/>
              <a:t>2015-09-24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10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823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233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643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054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463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875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285" algn="l" defTabSz="12188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D0596E5-6523-4DD8-A9ED-0418BD42519C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9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7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2010 najbardziej commitującą do kernela 3.0 organizacją był </a:t>
            </a:r>
            <a:r>
              <a:rPr lang="pl-PL" dirty="0" smtClean="0"/>
              <a:t>MS</a:t>
            </a:r>
            <a:endParaRPr lang="pl-PL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2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96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4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smtClean="0"/>
              <a:t>O bezpieczeństwie przy</a:t>
            </a:r>
            <a:r>
              <a:rPr lang="pl-PL" baseline="0" dirty="0" smtClean="0"/>
              <a:t> okazji Storage’u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89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30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39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06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ISE = </a:t>
            </a:r>
            <a:r>
              <a:rPr lang="pl-PL" dirty="0" err="1" smtClean="0"/>
              <a:t>Integrated</a:t>
            </a:r>
            <a:r>
              <a:rPr lang="pl-PL" dirty="0" smtClean="0"/>
              <a:t> Scripting Environment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5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9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WMI</a:t>
            </a:r>
            <a:r>
              <a:rPr lang="pl-PL" baseline="0" dirty="0" smtClean="0"/>
              <a:t> = Windows Management Instrumentation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6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1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22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02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87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smtClean="0"/>
              <a:t>-&gt; oczywiście takie rzeczy się zabezpiecza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7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7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2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smtClean="0"/>
              <a:t>Windows</a:t>
            </a:r>
            <a:r>
              <a:rPr lang="pl-PL" baseline="0" dirty="0" smtClean="0"/>
              <a:t> 2008 r2 koniec 2020</a:t>
            </a:r>
          </a:p>
          <a:p>
            <a:r>
              <a:rPr lang="pl-PL" baseline="0" dirty="0" smtClean="0"/>
              <a:t>2012 r2 2023</a:t>
            </a:r>
          </a:p>
          <a:p>
            <a:r>
              <a:rPr lang="pl-PL" baseline="0" dirty="0" smtClean="0"/>
              <a:t>Scalone dialogi </a:t>
            </a:r>
            <a:r>
              <a:rPr lang="pl-PL" baseline="0" dirty="0" smtClean="0"/>
              <a:t>funkcji i ról</a:t>
            </a:r>
            <a:endParaRPr lang="pl-PL" baseline="0" dirty="0" smtClean="0"/>
          </a:p>
          <a:p>
            <a:endParaRPr lang="pl-PL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86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92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58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28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28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94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8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68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00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Szerd nafing lajf majgrejszyn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2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812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972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Apache – 36%, IIS – 32%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366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39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49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56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594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171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96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673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605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948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49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609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8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14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632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46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220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695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NTFS</a:t>
            </a:r>
            <a:r>
              <a:rPr lang="pl-PL" baseline="0" dirty="0" smtClean="0"/>
              <a:t> by nie wyrobił w </a:t>
            </a:r>
            <a:r>
              <a:rPr lang="pl-PL" baseline="0" dirty="0" err="1" smtClean="0"/>
              <a:t>StorSimple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2000 - ad</a:t>
            </a:r>
          </a:p>
          <a:p>
            <a:endParaRPr lang="pl-PL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2003 - </a:t>
            </a:r>
            <a:r>
              <a:rPr lang="en-US" dirty="0" err="1" smtClean="0">
                <a:latin typeface="Calibri"/>
              </a:rPr>
              <a:t>.net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itanium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kopiowanie</a:t>
            </a:r>
            <a:r>
              <a:rPr lang="en-US" dirty="0" smtClean="0">
                <a:latin typeface="Calibri"/>
              </a:rPr>
              <a:t>  w </a:t>
            </a:r>
            <a:r>
              <a:rPr lang="en-US" dirty="0" err="1" smtClean="0">
                <a:latin typeface="Calibri"/>
              </a:rPr>
              <a:t>tle</a:t>
            </a:r>
            <a:r>
              <a:rPr lang="en-US" dirty="0" smtClean="0">
                <a:latin typeface="Calibri"/>
              </a:rPr>
              <a:t>, GPT, 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2008 - </a:t>
            </a:r>
            <a:r>
              <a:rPr lang="en-US" dirty="0" err="1" smtClean="0">
                <a:latin typeface="Calibri"/>
              </a:rPr>
              <a:t>zmiana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budowy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jądra</a:t>
            </a:r>
            <a:r>
              <a:rPr lang="en-US" dirty="0" smtClean="0">
                <a:latin typeface="Calibri"/>
              </a:rPr>
              <a:t>, </a:t>
            </a:r>
            <a:r>
              <a:rPr lang="pl-PL" smtClean="0">
                <a:latin typeface="Calibri"/>
              </a:rPr>
              <a:t>duży</a:t>
            </a:r>
            <a:r>
              <a:rPr lang="en-US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sukces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ostatni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nie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tylko</a:t>
            </a:r>
            <a:r>
              <a:rPr lang="en-US" dirty="0" smtClean="0">
                <a:latin typeface="Calibri"/>
              </a:rPr>
              <a:t> x64</a:t>
            </a:r>
          </a:p>
          <a:p>
            <a:r>
              <a:rPr lang="en-US" dirty="0" smtClean="0">
                <a:latin typeface="Calibri"/>
              </a:rPr>
              <a:t>2008 r2 - </a:t>
            </a:r>
            <a:r>
              <a:rPr lang="en-US" dirty="0" err="1" smtClean="0">
                <a:latin typeface="Calibri"/>
              </a:rPr>
              <a:t>hyperv</a:t>
            </a:r>
            <a:r>
              <a:rPr lang="en-US" dirty="0" smtClean="0">
                <a:latin typeface="Calibri"/>
              </a:rPr>
              <a:t>, </a:t>
            </a:r>
            <a:r>
              <a:rPr lang="en-US" dirty="0" err="1" smtClean="0">
                <a:latin typeface="Calibri"/>
              </a:rPr>
              <a:t>powershell</a:t>
            </a:r>
            <a:r>
              <a:rPr lang="en-US" dirty="0" smtClean="0">
                <a:latin typeface="Calibri"/>
              </a:rPr>
              <a:t> 2</a:t>
            </a:r>
          </a:p>
          <a:p>
            <a:endParaRPr lang="pl-PL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2012 - refs, </a:t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2012 r2 - storage spaces, </a:t>
            </a:r>
            <a:r>
              <a:rPr lang="en-US" dirty="0" err="1" smtClean="0">
                <a:latin typeface="Calibri"/>
              </a:rPr>
              <a:t>dedup</a:t>
            </a:r>
            <a:r>
              <a:rPr lang="en-US" dirty="0" smtClean="0">
                <a:latin typeface="Calibri"/>
              </a:rPr>
              <a:t>, </a:t>
            </a:r>
          </a:p>
          <a:p>
            <a:endParaRPr lang="pl-PL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2016 - soft restart, </a:t>
            </a:r>
            <a:r>
              <a:rPr lang="en-US" dirty="0" err="1" smtClean="0">
                <a:latin typeface="Calibri"/>
              </a:rPr>
              <a:t>nano</a:t>
            </a:r>
            <a:r>
              <a:rPr lang="en-US" dirty="0" smtClean="0">
                <a:latin typeface="Calibri"/>
              </a:rPr>
              <a:t> server</a:t>
            </a:r>
            <a:br>
              <a:rPr lang="en-US" dirty="0" smtClean="0">
                <a:latin typeface="Calibri"/>
              </a:rPr>
            </a:br>
            <a:endParaRPr lang="en-US" dirty="0" smtClean="0">
              <a:latin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967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639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36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814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932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018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21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850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575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869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69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6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260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8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0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-&gt; daje się wyklikać</a:t>
            </a:r>
            <a:br>
              <a:rPr lang="pl-PL" dirty="0" smtClean="0"/>
            </a:br>
            <a:r>
              <a:rPr lang="pl-PL" dirty="0" smtClean="0"/>
              <a:t>-&gt;</a:t>
            </a:r>
            <a:r>
              <a:rPr lang="pl-PL" baseline="0" dirty="0" smtClean="0"/>
              <a:t> przykład z wodpressem – dedyk, hosting, wordpress.com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9/24/2015 10:01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_Option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262" y="2084186"/>
            <a:ext cx="5379006" cy="1793104"/>
          </a:xfrm>
          <a:noFill/>
        </p:spPr>
        <p:txBody>
          <a:bodyPr lIns="146304" tIns="91440" rIns="146304" bIns="91440" anchor="t" anchorCtr="0"/>
          <a:lstStyle>
            <a:lvl1pPr>
              <a:defRPr sz="4706" spc="-74" baseline="0">
                <a:gradFill>
                  <a:gsLst>
                    <a:gs pos="89899">
                      <a:schemeClr val="tx1"/>
                    </a:gs>
                    <a:gs pos="76768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9262" y="3877270"/>
            <a:ext cx="5379006" cy="1703449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745">
                <a:gradFill>
                  <a:gsLst>
                    <a:gs pos="89899">
                      <a:schemeClr val="tx1"/>
                    </a:gs>
                    <a:gs pos="76768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165" y="6119033"/>
            <a:ext cx="1251696" cy="2681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11541" y="749091"/>
            <a:ext cx="3663197" cy="5693333"/>
            <a:chOff x="7498383" y="479775"/>
            <a:chExt cx="4142122" cy="6437312"/>
          </a:xfrm>
        </p:grpSpPr>
        <p:grpSp>
          <p:nvGrpSpPr>
            <p:cNvPr id="11" name="Group 10"/>
            <p:cNvGrpSpPr/>
            <p:nvPr/>
          </p:nvGrpSpPr>
          <p:grpSpPr>
            <a:xfrm>
              <a:off x="7498383" y="479775"/>
              <a:ext cx="3810000" cy="6437312"/>
              <a:chOff x="7407275" y="388938"/>
              <a:chExt cx="3810000" cy="6437312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7407275" y="6561138"/>
                <a:ext cx="3708400" cy="265112"/>
              </a:xfrm>
              <a:custGeom>
                <a:avLst/>
                <a:gdLst>
                  <a:gd name="T0" fmla="*/ 1382 w 1425"/>
                  <a:gd name="T1" fmla="*/ 0 h 102"/>
                  <a:gd name="T2" fmla="*/ 1376 w 1425"/>
                  <a:gd name="T3" fmla="*/ 1 h 102"/>
                  <a:gd name="T4" fmla="*/ 1376 w 1425"/>
                  <a:gd name="T5" fmla="*/ 0 h 102"/>
                  <a:gd name="T6" fmla="*/ 1298 w 1425"/>
                  <a:gd name="T7" fmla="*/ 0 h 102"/>
                  <a:gd name="T8" fmla="*/ 1298 w 1425"/>
                  <a:gd name="T9" fmla="*/ 81 h 102"/>
                  <a:gd name="T10" fmla="*/ 1230 w 1425"/>
                  <a:gd name="T11" fmla="*/ 81 h 102"/>
                  <a:gd name="T12" fmla="*/ 1230 w 1425"/>
                  <a:gd name="T13" fmla="*/ 0 h 102"/>
                  <a:gd name="T14" fmla="*/ 954 w 1425"/>
                  <a:gd name="T15" fmla="*/ 0 h 102"/>
                  <a:gd name="T16" fmla="*/ 954 w 1425"/>
                  <a:gd name="T17" fmla="*/ 81 h 102"/>
                  <a:gd name="T18" fmla="*/ 886 w 1425"/>
                  <a:gd name="T19" fmla="*/ 81 h 102"/>
                  <a:gd name="T20" fmla="*/ 886 w 1425"/>
                  <a:gd name="T21" fmla="*/ 0 h 102"/>
                  <a:gd name="T22" fmla="*/ 775 w 1425"/>
                  <a:gd name="T23" fmla="*/ 0 h 102"/>
                  <a:gd name="T24" fmla="*/ 835 w 1425"/>
                  <a:gd name="T25" fmla="*/ 60 h 102"/>
                  <a:gd name="T26" fmla="*/ 835 w 1425"/>
                  <a:gd name="T27" fmla="*/ 82 h 102"/>
                  <a:gd name="T28" fmla="*/ 664 w 1425"/>
                  <a:gd name="T29" fmla="*/ 82 h 102"/>
                  <a:gd name="T30" fmla="*/ 659 w 1425"/>
                  <a:gd name="T31" fmla="*/ 82 h 102"/>
                  <a:gd name="T32" fmla="*/ 659 w 1425"/>
                  <a:gd name="T33" fmla="*/ 0 h 102"/>
                  <a:gd name="T34" fmla="*/ 573 w 1425"/>
                  <a:gd name="T35" fmla="*/ 0 h 102"/>
                  <a:gd name="T36" fmla="*/ 573 w 1425"/>
                  <a:gd name="T37" fmla="*/ 19 h 102"/>
                  <a:gd name="T38" fmla="*/ 615 w 1425"/>
                  <a:gd name="T39" fmla="*/ 60 h 102"/>
                  <a:gd name="T40" fmla="*/ 615 w 1425"/>
                  <a:gd name="T41" fmla="*/ 82 h 102"/>
                  <a:gd name="T42" fmla="*/ 444 w 1425"/>
                  <a:gd name="T43" fmla="*/ 82 h 102"/>
                  <a:gd name="T44" fmla="*/ 444 w 1425"/>
                  <a:gd name="T45" fmla="*/ 0 h 102"/>
                  <a:gd name="T46" fmla="*/ 405 w 1425"/>
                  <a:gd name="T47" fmla="*/ 0 h 102"/>
                  <a:gd name="T48" fmla="*/ 405 w 1425"/>
                  <a:gd name="T49" fmla="*/ 82 h 102"/>
                  <a:gd name="T50" fmla="*/ 337 w 1425"/>
                  <a:gd name="T51" fmla="*/ 82 h 102"/>
                  <a:gd name="T52" fmla="*/ 337 w 1425"/>
                  <a:gd name="T53" fmla="*/ 0 h 102"/>
                  <a:gd name="T54" fmla="*/ 251 w 1425"/>
                  <a:gd name="T55" fmla="*/ 0 h 102"/>
                  <a:gd name="T56" fmla="*/ 251 w 1425"/>
                  <a:gd name="T57" fmla="*/ 82 h 102"/>
                  <a:gd name="T58" fmla="*/ 182 w 1425"/>
                  <a:gd name="T59" fmla="*/ 82 h 102"/>
                  <a:gd name="T60" fmla="*/ 182 w 1425"/>
                  <a:gd name="T61" fmla="*/ 0 h 102"/>
                  <a:gd name="T62" fmla="*/ 38 w 1425"/>
                  <a:gd name="T63" fmla="*/ 0 h 102"/>
                  <a:gd name="T64" fmla="*/ 38 w 1425"/>
                  <a:gd name="T65" fmla="*/ 1 h 102"/>
                  <a:gd name="T66" fmla="*/ 0 w 1425"/>
                  <a:gd name="T67" fmla="*/ 51 h 102"/>
                  <a:gd name="T68" fmla="*/ 43 w 1425"/>
                  <a:gd name="T69" fmla="*/ 102 h 102"/>
                  <a:gd name="T70" fmla="*/ 1382 w 1425"/>
                  <a:gd name="T71" fmla="*/ 102 h 102"/>
                  <a:gd name="T72" fmla="*/ 1425 w 1425"/>
                  <a:gd name="T73" fmla="*/ 51 h 102"/>
                  <a:gd name="T74" fmla="*/ 1382 w 1425"/>
                  <a:gd name="T7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5" h="102">
                    <a:moveTo>
                      <a:pt x="1382" y="0"/>
                    </a:moveTo>
                    <a:cubicBezTo>
                      <a:pt x="1380" y="0"/>
                      <a:pt x="1378" y="0"/>
                      <a:pt x="1376" y="1"/>
                    </a:cubicBezTo>
                    <a:cubicBezTo>
                      <a:pt x="1376" y="0"/>
                      <a:pt x="1376" y="0"/>
                      <a:pt x="1376" y="0"/>
                    </a:cubicBezTo>
                    <a:cubicBezTo>
                      <a:pt x="1298" y="0"/>
                      <a:pt x="1298" y="0"/>
                      <a:pt x="1298" y="0"/>
                    </a:cubicBezTo>
                    <a:cubicBezTo>
                      <a:pt x="1298" y="81"/>
                      <a:pt x="1298" y="81"/>
                      <a:pt x="1298" y="81"/>
                    </a:cubicBezTo>
                    <a:cubicBezTo>
                      <a:pt x="1230" y="81"/>
                      <a:pt x="1230" y="81"/>
                      <a:pt x="1230" y="81"/>
                    </a:cubicBezTo>
                    <a:cubicBezTo>
                      <a:pt x="1230" y="0"/>
                      <a:pt x="1230" y="0"/>
                      <a:pt x="1230" y="0"/>
                    </a:cubicBezTo>
                    <a:cubicBezTo>
                      <a:pt x="954" y="0"/>
                      <a:pt x="954" y="0"/>
                      <a:pt x="954" y="0"/>
                    </a:cubicBezTo>
                    <a:cubicBezTo>
                      <a:pt x="954" y="81"/>
                      <a:pt x="954" y="81"/>
                      <a:pt x="954" y="81"/>
                    </a:cubicBezTo>
                    <a:cubicBezTo>
                      <a:pt x="886" y="81"/>
                      <a:pt x="886" y="81"/>
                      <a:pt x="886" y="81"/>
                    </a:cubicBezTo>
                    <a:cubicBezTo>
                      <a:pt x="886" y="0"/>
                      <a:pt x="886" y="0"/>
                      <a:pt x="88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835" y="60"/>
                      <a:pt x="835" y="60"/>
                      <a:pt x="835" y="60"/>
                    </a:cubicBezTo>
                    <a:cubicBezTo>
                      <a:pt x="835" y="82"/>
                      <a:pt x="835" y="82"/>
                      <a:pt x="835" y="82"/>
                    </a:cubicBezTo>
                    <a:cubicBezTo>
                      <a:pt x="664" y="82"/>
                      <a:pt x="664" y="82"/>
                      <a:pt x="664" y="82"/>
                    </a:cubicBezTo>
                    <a:cubicBezTo>
                      <a:pt x="659" y="82"/>
                      <a:pt x="659" y="82"/>
                      <a:pt x="659" y="82"/>
                    </a:cubicBezTo>
                    <a:cubicBezTo>
                      <a:pt x="659" y="0"/>
                      <a:pt x="659" y="0"/>
                      <a:pt x="659" y="0"/>
                    </a:cubicBezTo>
                    <a:cubicBezTo>
                      <a:pt x="573" y="0"/>
                      <a:pt x="573" y="0"/>
                      <a:pt x="573" y="0"/>
                    </a:cubicBezTo>
                    <a:cubicBezTo>
                      <a:pt x="573" y="19"/>
                      <a:pt x="573" y="19"/>
                      <a:pt x="573" y="19"/>
                    </a:cubicBezTo>
                    <a:cubicBezTo>
                      <a:pt x="615" y="60"/>
                      <a:pt x="615" y="60"/>
                      <a:pt x="615" y="60"/>
                    </a:cubicBezTo>
                    <a:cubicBezTo>
                      <a:pt x="615" y="82"/>
                      <a:pt x="615" y="82"/>
                      <a:pt x="615" y="82"/>
                    </a:cubicBezTo>
                    <a:cubicBezTo>
                      <a:pt x="444" y="82"/>
                      <a:pt x="444" y="82"/>
                      <a:pt x="444" y="82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05" y="0"/>
                      <a:pt x="405" y="0"/>
                      <a:pt x="405" y="0"/>
                    </a:cubicBezTo>
                    <a:cubicBezTo>
                      <a:pt x="405" y="82"/>
                      <a:pt x="405" y="82"/>
                      <a:pt x="405" y="82"/>
                    </a:cubicBezTo>
                    <a:cubicBezTo>
                      <a:pt x="337" y="82"/>
                      <a:pt x="337" y="82"/>
                      <a:pt x="337" y="82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1" y="82"/>
                      <a:pt x="251" y="82"/>
                      <a:pt x="251" y="82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17" y="4"/>
                      <a:pt x="0" y="25"/>
                      <a:pt x="0" y="51"/>
                    </a:cubicBezTo>
                    <a:cubicBezTo>
                      <a:pt x="0" y="80"/>
                      <a:pt x="19" y="102"/>
                      <a:pt x="43" y="102"/>
                    </a:cubicBezTo>
                    <a:cubicBezTo>
                      <a:pt x="47" y="102"/>
                      <a:pt x="1378" y="102"/>
                      <a:pt x="1382" y="102"/>
                    </a:cubicBezTo>
                    <a:cubicBezTo>
                      <a:pt x="1406" y="102"/>
                      <a:pt x="1425" y="80"/>
                      <a:pt x="1425" y="51"/>
                    </a:cubicBezTo>
                    <a:cubicBezTo>
                      <a:pt x="1425" y="23"/>
                      <a:pt x="1406" y="0"/>
                      <a:pt x="1382" y="0"/>
                    </a:cubicBezTo>
                  </a:path>
                </a:pathLst>
              </a:custGeom>
              <a:solidFill>
                <a:srgbClr val="000000">
                  <a:alpha val="13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8135938" y="5138738"/>
                <a:ext cx="2649538" cy="1631950"/>
              </a:xfrm>
              <a:custGeom>
                <a:avLst/>
                <a:gdLst>
                  <a:gd name="T0" fmla="*/ 0 w 1669"/>
                  <a:gd name="T1" fmla="*/ 0 h 1028"/>
                  <a:gd name="T2" fmla="*/ 0 w 1669"/>
                  <a:gd name="T3" fmla="*/ 128 h 1028"/>
                  <a:gd name="T4" fmla="*/ 993 w 1669"/>
                  <a:gd name="T5" fmla="*/ 128 h 1028"/>
                  <a:gd name="T6" fmla="*/ 993 w 1669"/>
                  <a:gd name="T7" fmla="*/ 1028 h 1028"/>
                  <a:gd name="T8" fmla="*/ 1105 w 1669"/>
                  <a:gd name="T9" fmla="*/ 1028 h 1028"/>
                  <a:gd name="T10" fmla="*/ 1105 w 1669"/>
                  <a:gd name="T11" fmla="*/ 128 h 1028"/>
                  <a:gd name="T12" fmla="*/ 1557 w 1669"/>
                  <a:gd name="T13" fmla="*/ 128 h 1028"/>
                  <a:gd name="T14" fmla="*/ 1557 w 1669"/>
                  <a:gd name="T15" fmla="*/ 1028 h 1028"/>
                  <a:gd name="T16" fmla="*/ 1669 w 1669"/>
                  <a:gd name="T17" fmla="*/ 1028 h 1028"/>
                  <a:gd name="T18" fmla="*/ 1669 w 1669"/>
                  <a:gd name="T19" fmla="*/ 128 h 1028"/>
                  <a:gd name="T20" fmla="*/ 1669 w 1669"/>
                  <a:gd name="T21" fmla="*/ 118 h 1028"/>
                  <a:gd name="T22" fmla="*/ 1669 w 1669"/>
                  <a:gd name="T23" fmla="*/ 0 h 1028"/>
                  <a:gd name="T24" fmla="*/ 0 w 1669"/>
                  <a:gd name="T25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9" h="1028">
                    <a:moveTo>
                      <a:pt x="0" y="0"/>
                    </a:moveTo>
                    <a:lnTo>
                      <a:pt x="0" y="128"/>
                    </a:lnTo>
                    <a:lnTo>
                      <a:pt x="993" y="128"/>
                    </a:lnTo>
                    <a:lnTo>
                      <a:pt x="993" y="1028"/>
                    </a:lnTo>
                    <a:lnTo>
                      <a:pt x="1105" y="1028"/>
                    </a:lnTo>
                    <a:lnTo>
                      <a:pt x="1105" y="128"/>
                    </a:lnTo>
                    <a:lnTo>
                      <a:pt x="1557" y="128"/>
                    </a:lnTo>
                    <a:lnTo>
                      <a:pt x="1557" y="1028"/>
                    </a:lnTo>
                    <a:lnTo>
                      <a:pt x="1669" y="1028"/>
                    </a:lnTo>
                    <a:lnTo>
                      <a:pt x="1669" y="128"/>
                    </a:lnTo>
                    <a:lnTo>
                      <a:pt x="1669" y="118"/>
                    </a:lnTo>
                    <a:lnTo>
                      <a:pt x="16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8135938" y="5138738"/>
                <a:ext cx="2649538" cy="1631950"/>
              </a:xfrm>
              <a:custGeom>
                <a:avLst/>
                <a:gdLst>
                  <a:gd name="T0" fmla="*/ 0 w 1669"/>
                  <a:gd name="T1" fmla="*/ 0 h 1028"/>
                  <a:gd name="T2" fmla="*/ 0 w 1669"/>
                  <a:gd name="T3" fmla="*/ 128 h 1028"/>
                  <a:gd name="T4" fmla="*/ 993 w 1669"/>
                  <a:gd name="T5" fmla="*/ 128 h 1028"/>
                  <a:gd name="T6" fmla="*/ 993 w 1669"/>
                  <a:gd name="T7" fmla="*/ 1028 h 1028"/>
                  <a:gd name="T8" fmla="*/ 1105 w 1669"/>
                  <a:gd name="T9" fmla="*/ 1028 h 1028"/>
                  <a:gd name="T10" fmla="*/ 1105 w 1669"/>
                  <a:gd name="T11" fmla="*/ 128 h 1028"/>
                  <a:gd name="T12" fmla="*/ 1557 w 1669"/>
                  <a:gd name="T13" fmla="*/ 128 h 1028"/>
                  <a:gd name="T14" fmla="*/ 1557 w 1669"/>
                  <a:gd name="T15" fmla="*/ 1028 h 1028"/>
                  <a:gd name="T16" fmla="*/ 1669 w 1669"/>
                  <a:gd name="T17" fmla="*/ 1028 h 1028"/>
                  <a:gd name="T18" fmla="*/ 1669 w 1669"/>
                  <a:gd name="T19" fmla="*/ 128 h 1028"/>
                  <a:gd name="T20" fmla="*/ 1669 w 1669"/>
                  <a:gd name="T21" fmla="*/ 118 h 1028"/>
                  <a:gd name="T22" fmla="*/ 1669 w 1669"/>
                  <a:gd name="T23" fmla="*/ 0 h 1028"/>
                  <a:gd name="T24" fmla="*/ 0 w 1669"/>
                  <a:gd name="T25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9" h="1028">
                    <a:moveTo>
                      <a:pt x="0" y="0"/>
                    </a:moveTo>
                    <a:lnTo>
                      <a:pt x="0" y="128"/>
                    </a:lnTo>
                    <a:lnTo>
                      <a:pt x="993" y="128"/>
                    </a:lnTo>
                    <a:lnTo>
                      <a:pt x="993" y="1028"/>
                    </a:lnTo>
                    <a:lnTo>
                      <a:pt x="1105" y="1028"/>
                    </a:lnTo>
                    <a:lnTo>
                      <a:pt x="1105" y="128"/>
                    </a:lnTo>
                    <a:lnTo>
                      <a:pt x="1557" y="128"/>
                    </a:lnTo>
                    <a:lnTo>
                      <a:pt x="1557" y="1028"/>
                    </a:lnTo>
                    <a:lnTo>
                      <a:pt x="1669" y="1028"/>
                    </a:lnTo>
                    <a:lnTo>
                      <a:pt x="1669" y="128"/>
                    </a:lnTo>
                    <a:lnTo>
                      <a:pt x="1669" y="118"/>
                    </a:lnTo>
                    <a:lnTo>
                      <a:pt x="166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9801225" y="5138738"/>
                <a:ext cx="984250" cy="1631950"/>
              </a:xfrm>
              <a:custGeom>
                <a:avLst/>
                <a:gdLst>
                  <a:gd name="T0" fmla="*/ 620 w 620"/>
                  <a:gd name="T1" fmla="*/ 0 h 1028"/>
                  <a:gd name="T2" fmla="*/ 0 w 620"/>
                  <a:gd name="T3" fmla="*/ 0 h 1028"/>
                  <a:gd name="T4" fmla="*/ 0 w 620"/>
                  <a:gd name="T5" fmla="*/ 114 h 1028"/>
                  <a:gd name="T6" fmla="*/ 0 w 620"/>
                  <a:gd name="T7" fmla="*/ 128 h 1028"/>
                  <a:gd name="T8" fmla="*/ 0 w 620"/>
                  <a:gd name="T9" fmla="*/ 1028 h 1028"/>
                  <a:gd name="T10" fmla="*/ 56 w 620"/>
                  <a:gd name="T11" fmla="*/ 1028 h 1028"/>
                  <a:gd name="T12" fmla="*/ 56 w 620"/>
                  <a:gd name="T13" fmla="*/ 896 h 1028"/>
                  <a:gd name="T14" fmla="*/ 56 w 620"/>
                  <a:gd name="T15" fmla="*/ 128 h 1028"/>
                  <a:gd name="T16" fmla="*/ 564 w 620"/>
                  <a:gd name="T17" fmla="*/ 128 h 1028"/>
                  <a:gd name="T18" fmla="*/ 564 w 620"/>
                  <a:gd name="T19" fmla="*/ 1028 h 1028"/>
                  <a:gd name="T20" fmla="*/ 620 w 620"/>
                  <a:gd name="T21" fmla="*/ 1028 h 1028"/>
                  <a:gd name="T22" fmla="*/ 620 w 620"/>
                  <a:gd name="T23" fmla="*/ 896 h 1028"/>
                  <a:gd name="T24" fmla="*/ 620 w 620"/>
                  <a:gd name="T25" fmla="*/ 128 h 1028"/>
                  <a:gd name="T26" fmla="*/ 620 w 620"/>
                  <a:gd name="T27" fmla="*/ 118 h 1028"/>
                  <a:gd name="T28" fmla="*/ 620 w 620"/>
                  <a:gd name="T29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0" h="1028">
                    <a:moveTo>
                      <a:pt x="620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0" y="1028"/>
                    </a:lnTo>
                    <a:lnTo>
                      <a:pt x="56" y="1028"/>
                    </a:lnTo>
                    <a:lnTo>
                      <a:pt x="56" y="896"/>
                    </a:lnTo>
                    <a:lnTo>
                      <a:pt x="56" y="128"/>
                    </a:lnTo>
                    <a:lnTo>
                      <a:pt x="564" y="128"/>
                    </a:lnTo>
                    <a:lnTo>
                      <a:pt x="564" y="1028"/>
                    </a:lnTo>
                    <a:lnTo>
                      <a:pt x="620" y="1028"/>
                    </a:lnTo>
                    <a:lnTo>
                      <a:pt x="620" y="896"/>
                    </a:lnTo>
                    <a:lnTo>
                      <a:pt x="620" y="128"/>
                    </a:lnTo>
                    <a:lnTo>
                      <a:pt x="620" y="11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9801225" y="5138738"/>
                <a:ext cx="984250" cy="1631950"/>
              </a:xfrm>
              <a:custGeom>
                <a:avLst/>
                <a:gdLst>
                  <a:gd name="T0" fmla="*/ 620 w 620"/>
                  <a:gd name="T1" fmla="*/ 0 h 1028"/>
                  <a:gd name="T2" fmla="*/ 0 w 620"/>
                  <a:gd name="T3" fmla="*/ 0 h 1028"/>
                  <a:gd name="T4" fmla="*/ 0 w 620"/>
                  <a:gd name="T5" fmla="*/ 114 h 1028"/>
                  <a:gd name="T6" fmla="*/ 0 w 620"/>
                  <a:gd name="T7" fmla="*/ 128 h 1028"/>
                  <a:gd name="T8" fmla="*/ 0 w 620"/>
                  <a:gd name="T9" fmla="*/ 1028 h 1028"/>
                  <a:gd name="T10" fmla="*/ 56 w 620"/>
                  <a:gd name="T11" fmla="*/ 1028 h 1028"/>
                  <a:gd name="T12" fmla="*/ 56 w 620"/>
                  <a:gd name="T13" fmla="*/ 896 h 1028"/>
                  <a:gd name="T14" fmla="*/ 56 w 620"/>
                  <a:gd name="T15" fmla="*/ 128 h 1028"/>
                  <a:gd name="T16" fmla="*/ 564 w 620"/>
                  <a:gd name="T17" fmla="*/ 128 h 1028"/>
                  <a:gd name="T18" fmla="*/ 564 w 620"/>
                  <a:gd name="T19" fmla="*/ 1028 h 1028"/>
                  <a:gd name="T20" fmla="*/ 620 w 620"/>
                  <a:gd name="T21" fmla="*/ 1028 h 1028"/>
                  <a:gd name="T22" fmla="*/ 620 w 620"/>
                  <a:gd name="T23" fmla="*/ 896 h 1028"/>
                  <a:gd name="T24" fmla="*/ 620 w 620"/>
                  <a:gd name="T25" fmla="*/ 128 h 1028"/>
                  <a:gd name="T26" fmla="*/ 620 w 620"/>
                  <a:gd name="T27" fmla="*/ 118 h 1028"/>
                  <a:gd name="T28" fmla="*/ 620 w 620"/>
                  <a:gd name="T29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0" h="1028">
                    <a:moveTo>
                      <a:pt x="620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0" y="1028"/>
                    </a:lnTo>
                    <a:lnTo>
                      <a:pt x="56" y="1028"/>
                    </a:lnTo>
                    <a:lnTo>
                      <a:pt x="56" y="896"/>
                    </a:lnTo>
                    <a:lnTo>
                      <a:pt x="56" y="128"/>
                    </a:lnTo>
                    <a:lnTo>
                      <a:pt x="564" y="128"/>
                    </a:lnTo>
                    <a:lnTo>
                      <a:pt x="564" y="1028"/>
                    </a:lnTo>
                    <a:lnTo>
                      <a:pt x="620" y="1028"/>
                    </a:lnTo>
                    <a:lnTo>
                      <a:pt x="620" y="896"/>
                    </a:lnTo>
                    <a:lnTo>
                      <a:pt x="620" y="128"/>
                    </a:lnTo>
                    <a:lnTo>
                      <a:pt x="620" y="118"/>
                    </a:lnTo>
                    <a:lnTo>
                      <a:pt x="6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8583613" y="388938"/>
                <a:ext cx="2087563" cy="1252537"/>
              </a:xfrm>
              <a:custGeom>
                <a:avLst/>
                <a:gdLst>
                  <a:gd name="T0" fmla="*/ 723 w 802"/>
                  <a:gd name="T1" fmla="*/ 240 h 482"/>
                  <a:gd name="T2" fmla="*/ 590 w 802"/>
                  <a:gd name="T3" fmla="*/ 136 h 482"/>
                  <a:gd name="T4" fmla="*/ 589 w 802"/>
                  <a:gd name="T5" fmla="*/ 136 h 482"/>
                  <a:gd name="T6" fmla="*/ 589 w 802"/>
                  <a:gd name="T7" fmla="*/ 136 h 482"/>
                  <a:gd name="T8" fmla="*/ 453 w 802"/>
                  <a:gd name="T9" fmla="*/ 0 h 482"/>
                  <a:gd name="T10" fmla="*/ 333 w 802"/>
                  <a:gd name="T11" fmla="*/ 72 h 482"/>
                  <a:gd name="T12" fmla="*/ 290 w 802"/>
                  <a:gd name="T13" fmla="*/ 64 h 482"/>
                  <a:gd name="T14" fmla="*/ 162 w 802"/>
                  <a:gd name="T15" fmla="*/ 192 h 482"/>
                  <a:gd name="T16" fmla="*/ 162 w 802"/>
                  <a:gd name="T17" fmla="*/ 193 h 482"/>
                  <a:gd name="T18" fmla="*/ 145 w 802"/>
                  <a:gd name="T19" fmla="*/ 192 h 482"/>
                  <a:gd name="T20" fmla="*/ 0 w 802"/>
                  <a:gd name="T21" fmla="*/ 337 h 482"/>
                  <a:gd name="T22" fmla="*/ 145 w 802"/>
                  <a:gd name="T23" fmla="*/ 482 h 482"/>
                  <a:gd name="T24" fmla="*/ 677 w 802"/>
                  <a:gd name="T25" fmla="*/ 482 h 482"/>
                  <a:gd name="T26" fmla="*/ 802 w 802"/>
                  <a:gd name="T27" fmla="*/ 357 h 482"/>
                  <a:gd name="T28" fmla="*/ 723 w 802"/>
                  <a:gd name="T29" fmla="*/ 24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2" h="482">
                    <a:moveTo>
                      <a:pt x="723" y="240"/>
                    </a:moveTo>
                    <a:cubicBezTo>
                      <a:pt x="708" y="180"/>
                      <a:pt x="654" y="136"/>
                      <a:pt x="590" y="136"/>
                    </a:cubicBezTo>
                    <a:cubicBezTo>
                      <a:pt x="590" y="136"/>
                      <a:pt x="590" y="136"/>
                      <a:pt x="589" y="136"/>
                    </a:cubicBezTo>
                    <a:cubicBezTo>
                      <a:pt x="589" y="136"/>
                      <a:pt x="589" y="136"/>
                      <a:pt x="589" y="136"/>
                    </a:cubicBezTo>
                    <a:cubicBezTo>
                      <a:pt x="589" y="61"/>
                      <a:pt x="528" y="0"/>
                      <a:pt x="453" y="0"/>
                    </a:cubicBezTo>
                    <a:cubicBezTo>
                      <a:pt x="401" y="0"/>
                      <a:pt x="356" y="29"/>
                      <a:pt x="333" y="72"/>
                    </a:cubicBezTo>
                    <a:cubicBezTo>
                      <a:pt x="320" y="67"/>
                      <a:pt x="305" y="64"/>
                      <a:pt x="290" y="64"/>
                    </a:cubicBezTo>
                    <a:cubicBezTo>
                      <a:pt x="219" y="64"/>
                      <a:pt x="162" y="121"/>
                      <a:pt x="162" y="192"/>
                    </a:cubicBezTo>
                    <a:cubicBezTo>
                      <a:pt x="162" y="192"/>
                      <a:pt x="162" y="193"/>
                      <a:pt x="162" y="193"/>
                    </a:cubicBezTo>
                    <a:cubicBezTo>
                      <a:pt x="156" y="192"/>
                      <a:pt x="151" y="192"/>
                      <a:pt x="145" y="192"/>
                    </a:cubicBezTo>
                    <a:cubicBezTo>
                      <a:pt x="65" y="192"/>
                      <a:pt x="0" y="257"/>
                      <a:pt x="0" y="337"/>
                    </a:cubicBezTo>
                    <a:cubicBezTo>
                      <a:pt x="0" y="417"/>
                      <a:pt x="65" y="482"/>
                      <a:pt x="145" y="482"/>
                    </a:cubicBezTo>
                    <a:cubicBezTo>
                      <a:pt x="677" y="482"/>
                      <a:pt x="677" y="482"/>
                      <a:pt x="677" y="482"/>
                    </a:cubicBezTo>
                    <a:cubicBezTo>
                      <a:pt x="746" y="482"/>
                      <a:pt x="802" y="426"/>
                      <a:pt x="802" y="357"/>
                    </a:cubicBezTo>
                    <a:cubicBezTo>
                      <a:pt x="802" y="304"/>
                      <a:pt x="770" y="258"/>
                      <a:pt x="723" y="2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8831263" y="3778250"/>
                <a:ext cx="1446213" cy="1177925"/>
              </a:xfrm>
              <a:custGeom>
                <a:avLst/>
                <a:gdLst>
                  <a:gd name="T0" fmla="*/ 0 w 556"/>
                  <a:gd name="T1" fmla="*/ 28 h 453"/>
                  <a:gd name="T2" fmla="*/ 0 w 556"/>
                  <a:gd name="T3" fmla="*/ 425 h 453"/>
                  <a:gd name="T4" fmla="*/ 28 w 556"/>
                  <a:gd name="T5" fmla="*/ 453 h 453"/>
                  <a:gd name="T6" fmla="*/ 527 w 556"/>
                  <a:gd name="T7" fmla="*/ 453 h 453"/>
                  <a:gd name="T8" fmla="*/ 556 w 556"/>
                  <a:gd name="T9" fmla="*/ 425 h 453"/>
                  <a:gd name="T10" fmla="*/ 556 w 556"/>
                  <a:gd name="T11" fmla="*/ 28 h 453"/>
                  <a:gd name="T12" fmla="*/ 527 w 556"/>
                  <a:gd name="T13" fmla="*/ 0 h 453"/>
                  <a:gd name="T14" fmla="*/ 28 w 556"/>
                  <a:gd name="T15" fmla="*/ 0 h 453"/>
                  <a:gd name="T16" fmla="*/ 0 w 556"/>
                  <a:gd name="T17" fmla="*/ 2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6" h="453">
                    <a:moveTo>
                      <a:pt x="0" y="28"/>
                    </a:move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25"/>
                      <a:pt x="0" y="453"/>
                      <a:pt x="28" y="453"/>
                    </a:cubicBezTo>
                    <a:cubicBezTo>
                      <a:pt x="527" y="453"/>
                      <a:pt x="527" y="453"/>
                      <a:pt x="527" y="453"/>
                    </a:cubicBezTo>
                    <a:cubicBezTo>
                      <a:pt x="527" y="453"/>
                      <a:pt x="556" y="453"/>
                      <a:pt x="556" y="425"/>
                    </a:cubicBezTo>
                    <a:cubicBezTo>
                      <a:pt x="556" y="28"/>
                      <a:pt x="556" y="28"/>
                      <a:pt x="556" y="28"/>
                    </a:cubicBezTo>
                    <a:cubicBezTo>
                      <a:pt x="556" y="28"/>
                      <a:pt x="556" y="0"/>
                      <a:pt x="5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0" y="0"/>
                      <a:pt x="0" y="28"/>
                    </a:cubicBezTo>
                  </a:path>
                </a:pathLst>
              </a:custGeom>
              <a:solidFill>
                <a:srgbClr val="187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8729663" y="3778250"/>
                <a:ext cx="1473200" cy="1177925"/>
              </a:xfrm>
              <a:custGeom>
                <a:avLst/>
                <a:gdLst>
                  <a:gd name="T0" fmla="*/ 0 w 566"/>
                  <a:gd name="T1" fmla="*/ 28 h 453"/>
                  <a:gd name="T2" fmla="*/ 0 w 566"/>
                  <a:gd name="T3" fmla="*/ 425 h 453"/>
                  <a:gd name="T4" fmla="*/ 28 w 566"/>
                  <a:gd name="T5" fmla="*/ 453 h 453"/>
                  <a:gd name="T6" fmla="*/ 538 w 566"/>
                  <a:gd name="T7" fmla="*/ 453 h 453"/>
                  <a:gd name="T8" fmla="*/ 566 w 566"/>
                  <a:gd name="T9" fmla="*/ 425 h 453"/>
                  <a:gd name="T10" fmla="*/ 566 w 566"/>
                  <a:gd name="T11" fmla="*/ 28 h 453"/>
                  <a:gd name="T12" fmla="*/ 538 w 566"/>
                  <a:gd name="T13" fmla="*/ 0 h 453"/>
                  <a:gd name="T14" fmla="*/ 28 w 566"/>
                  <a:gd name="T15" fmla="*/ 0 h 453"/>
                  <a:gd name="T16" fmla="*/ 0 w 566"/>
                  <a:gd name="T17" fmla="*/ 2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6" h="453">
                    <a:moveTo>
                      <a:pt x="0" y="28"/>
                    </a:move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25"/>
                      <a:pt x="0" y="453"/>
                      <a:pt x="28" y="453"/>
                    </a:cubicBezTo>
                    <a:cubicBezTo>
                      <a:pt x="538" y="453"/>
                      <a:pt x="538" y="453"/>
                      <a:pt x="538" y="453"/>
                    </a:cubicBezTo>
                    <a:cubicBezTo>
                      <a:pt x="538" y="453"/>
                      <a:pt x="566" y="453"/>
                      <a:pt x="566" y="425"/>
                    </a:cubicBezTo>
                    <a:cubicBezTo>
                      <a:pt x="566" y="28"/>
                      <a:pt x="566" y="28"/>
                      <a:pt x="566" y="28"/>
                    </a:cubicBezTo>
                    <a:cubicBezTo>
                      <a:pt x="566" y="28"/>
                      <a:pt x="566" y="0"/>
                      <a:pt x="53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0" y="0"/>
                      <a:pt x="0" y="28"/>
                    </a:cubicBezTo>
                  </a:path>
                </a:pathLst>
              </a:cu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8802688" y="3851275"/>
                <a:ext cx="1327150" cy="884237"/>
              </a:xfrm>
              <a:prstGeom prst="rect">
                <a:avLst/>
              </a:prstGeom>
              <a:solidFill>
                <a:srgbClr val="187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8802688" y="3851275"/>
                <a:ext cx="1327150" cy="884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8729663" y="3927475"/>
                <a:ext cx="1473200" cy="1028700"/>
              </a:xfrm>
              <a:custGeom>
                <a:avLst/>
                <a:gdLst>
                  <a:gd name="T0" fmla="*/ 105 w 566"/>
                  <a:gd name="T1" fmla="*/ 382 h 396"/>
                  <a:gd name="T2" fmla="*/ 105 w 566"/>
                  <a:gd name="T3" fmla="*/ 396 h 396"/>
                  <a:gd name="T4" fmla="*/ 131 w 566"/>
                  <a:gd name="T5" fmla="*/ 396 h 396"/>
                  <a:gd name="T6" fmla="*/ 105 w 566"/>
                  <a:gd name="T7" fmla="*/ 382 h 396"/>
                  <a:gd name="T8" fmla="*/ 519 w 566"/>
                  <a:gd name="T9" fmla="*/ 311 h 396"/>
                  <a:gd name="T10" fmla="*/ 110 w 566"/>
                  <a:gd name="T11" fmla="*/ 311 h 396"/>
                  <a:gd name="T12" fmla="*/ 166 w 566"/>
                  <a:gd name="T13" fmla="*/ 342 h 396"/>
                  <a:gd name="T14" fmla="*/ 136 w 566"/>
                  <a:gd name="T15" fmla="*/ 396 h 396"/>
                  <a:gd name="T16" fmla="*/ 538 w 566"/>
                  <a:gd name="T17" fmla="*/ 396 h 396"/>
                  <a:gd name="T18" fmla="*/ 566 w 566"/>
                  <a:gd name="T19" fmla="*/ 368 h 396"/>
                  <a:gd name="T20" fmla="*/ 566 w 566"/>
                  <a:gd name="T21" fmla="*/ 339 h 396"/>
                  <a:gd name="T22" fmla="*/ 519 w 566"/>
                  <a:gd name="T23" fmla="*/ 311 h 396"/>
                  <a:gd name="T24" fmla="*/ 0 w 566"/>
                  <a:gd name="T25" fmla="*/ 0 h 396"/>
                  <a:gd name="T26" fmla="*/ 0 w 566"/>
                  <a:gd name="T27" fmla="*/ 65 h 396"/>
                  <a:gd name="T28" fmla="*/ 28 w 566"/>
                  <a:gd name="T29" fmla="*/ 65 h 396"/>
                  <a:gd name="T30" fmla="*/ 28 w 566"/>
                  <a:gd name="T31" fmla="*/ 17 h 396"/>
                  <a:gd name="T32" fmla="*/ 0 w 566"/>
                  <a:gd name="T3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6" h="396">
                    <a:moveTo>
                      <a:pt x="105" y="382"/>
                    </a:moveTo>
                    <a:cubicBezTo>
                      <a:pt x="105" y="396"/>
                      <a:pt x="105" y="396"/>
                      <a:pt x="105" y="396"/>
                    </a:cubicBezTo>
                    <a:cubicBezTo>
                      <a:pt x="131" y="396"/>
                      <a:pt x="131" y="396"/>
                      <a:pt x="131" y="396"/>
                    </a:cubicBezTo>
                    <a:cubicBezTo>
                      <a:pt x="105" y="382"/>
                      <a:pt x="105" y="382"/>
                      <a:pt x="105" y="382"/>
                    </a:cubicBezTo>
                    <a:moveTo>
                      <a:pt x="519" y="311"/>
                    </a:moveTo>
                    <a:cubicBezTo>
                      <a:pt x="110" y="311"/>
                      <a:pt x="110" y="311"/>
                      <a:pt x="110" y="311"/>
                    </a:cubicBezTo>
                    <a:cubicBezTo>
                      <a:pt x="166" y="342"/>
                      <a:pt x="166" y="342"/>
                      <a:pt x="166" y="342"/>
                    </a:cubicBezTo>
                    <a:cubicBezTo>
                      <a:pt x="136" y="396"/>
                      <a:pt x="136" y="396"/>
                      <a:pt x="136" y="396"/>
                    </a:cubicBezTo>
                    <a:cubicBezTo>
                      <a:pt x="538" y="396"/>
                      <a:pt x="538" y="396"/>
                      <a:pt x="538" y="396"/>
                    </a:cubicBezTo>
                    <a:cubicBezTo>
                      <a:pt x="538" y="396"/>
                      <a:pt x="566" y="396"/>
                      <a:pt x="566" y="368"/>
                    </a:cubicBezTo>
                    <a:cubicBezTo>
                      <a:pt x="566" y="339"/>
                      <a:pt x="566" y="339"/>
                      <a:pt x="566" y="339"/>
                    </a:cubicBezTo>
                    <a:cubicBezTo>
                      <a:pt x="519" y="311"/>
                      <a:pt x="519" y="311"/>
                      <a:pt x="519" y="311"/>
                    </a:cubicBezTo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8802688" y="3971925"/>
                <a:ext cx="1277938" cy="763587"/>
              </a:xfrm>
              <a:custGeom>
                <a:avLst/>
                <a:gdLst>
                  <a:gd name="T0" fmla="*/ 0 w 805"/>
                  <a:gd name="T1" fmla="*/ 0 h 481"/>
                  <a:gd name="T2" fmla="*/ 0 w 805"/>
                  <a:gd name="T3" fmla="*/ 78 h 481"/>
                  <a:gd name="T4" fmla="*/ 126 w 805"/>
                  <a:gd name="T5" fmla="*/ 78 h 481"/>
                  <a:gd name="T6" fmla="*/ 126 w 805"/>
                  <a:gd name="T7" fmla="*/ 476 h 481"/>
                  <a:gd name="T8" fmla="*/ 134 w 805"/>
                  <a:gd name="T9" fmla="*/ 481 h 481"/>
                  <a:gd name="T10" fmla="*/ 805 w 805"/>
                  <a:gd name="T11" fmla="*/ 481 h 481"/>
                  <a:gd name="T12" fmla="*/ 0 w 805"/>
                  <a:gd name="T13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481">
                    <a:moveTo>
                      <a:pt x="0" y="0"/>
                    </a:moveTo>
                    <a:lnTo>
                      <a:pt x="0" y="78"/>
                    </a:lnTo>
                    <a:lnTo>
                      <a:pt x="126" y="78"/>
                    </a:lnTo>
                    <a:lnTo>
                      <a:pt x="126" y="476"/>
                    </a:lnTo>
                    <a:lnTo>
                      <a:pt x="134" y="481"/>
                    </a:lnTo>
                    <a:lnTo>
                      <a:pt x="805" y="4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6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8802688" y="3971925"/>
                <a:ext cx="1277938" cy="763587"/>
              </a:xfrm>
              <a:custGeom>
                <a:avLst/>
                <a:gdLst>
                  <a:gd name="T0" fmla="*/ 0 w 805"/>
                  <a:gd name="T1" fmla="*/ 0 h 481"/>
                  <a:gd name="T2" fmla="*/ 0 w 805"/>
                  <a:gd name="T3" fmla="*/ 78 h 481"/>
                  <a:gd name="T4" fmla="*/ 126 w 805"/>
                  <a:gd name="T5" fmla="*/ 78 h 481"/>
                  <a:gd name="T6" fmla="*/ 126 w 805"/>
                  <a:gd name="T7" fmla="*/ 476 h 481"/>
                  <a:gd name="T8" fmla="*/ 134 w 805"/>
                  <a:gd name="T9" fmla="*/ 481 h 481"/>
                  <a:gd name="T10" fmla="*/ 805 w 805"/>
                  <a:gd name="T11" fmla="*/ 481 h 481"/>
                  <a:gd name="T12" fmla="*/ 0 w 805"/>
                  <a:gd name="T13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481">
                    <a:moveTo>
                      <a:pt x="0" y="0"/>
                    </a:moveTo>
                    <a:lnTo>
                      <a:pt x="0" y="78"/>
                    </a:lnTo>
                    <a:lnTo>
                      <a:pt x="126" y="78"/>
                    </a:lnTo>
                    <a:lnTo>
                      <a:pt x="126" y="476"/>
                    </a:lnTo>
                    <a:lnTo>
                      <a:pt x="134" y="481"/>
                    </a:lnTo>
                    <a:lnTo>
                      <a:pt x="805" y="48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8912225" y="4722813"/>
                <a:ext cx="249238" cy="238125"/>
              </a:xfrm>
              <a:custGeom>
                <a:avLst/>
                <a:gdLst>
                  <a:gd name="T0" fmla="*/ 106 w 157"/>
                  <a:gd name="T1" fmla="*/ 150 h 150"/>
                  <a:gd name="T2" fmla="*/ 0 w 157"/>
                  <a:gd name="T3" fmla="*/ 92 h 150"/>
                  <a:gd name="T4" fmla="*/ 50 w 157"/>
                  <a:gd name="T5" fmla="*/ 0 h 150"/>
                  <a:gd name="T6" fmla="*/ 157 w 157"/>
                  <a:gd name="T7" fmla="*/ 59 h 150"/>
                  <a:gd name="T8" fmla="*/ 106 w 157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0">
                    <a:moveTo>
                      <a:pt x="106" y="150"/>
                    </a:moveTo>
                    <a:lnTo>
                      <a:pt x="0" y="92"/>
                    </a:lnTo>
                    <a:lnTo>
                      <a:pt x="50" y="0"/>
                    </a:lnTo>
                    <a:lnTo>
                      <a:pt x="157" y="59"/>
                    </a:lnTo>
                    <a:lnTo>
                      <a:pt x="106" y="150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8912225" y="4722813"/>
                <a:ext cx="249238" cy="238125"/>
              </a:xfrm>
              <a:custGeom>
                <a:avLst/>
                <a:gdLst>
                  <a:gd name="T0" fmla="*/ 106 w 157"/>
                  <a:gd name="T1" fmla="*/ 150 h 150"/>
                  <a:gd name="T2" fmla="*/ 0 w 157"/>
                  <a:gd name="T3" fmla="*/ 92 h 150"/>
                  <a:gd name="T4" fmla="*/ 50 w 157"/>
                  <a:gd name="T5" fmla="*/ 0 h 150"/>
                  <a:gd name="T6" fmla="*/ 157 w 157"/>
                  <a:gd name="T7" fmla="*/ 59 h 150"/>
                  <a:gd name="T8" fmla="*/ 106 w 157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0">
                    <a:moveTo>
                      <a:pt x="106" y="150"/>
                    </a:moveTo>
                    <a:lnTo>
                      <a:pt x="0" y="92"/>
                    </a:lnTo>
                    <a:lnTo>
                      <a:pt x="50" y="0"/>
                    </a:lnTo>
                    <a:lnTo>
                      <a:pt x="157" y="59"/>
                    </a:lnTo>
                    <a:lnTo>
                      <a:pt x="106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9002713" y="4727575"/>
                <a:ext cx="158750" cy="233362"/>
              </a:xfrm>
              <a:custGeom>
                <a:avLst/>
                <a:gdLst>
                  <a:gd name="T0" fmla="*/ 0 w 100"/>
                  <a:gd name="T1" fmla="*/ 0 h 147"/>
                  <a:gd name="T2" fmla="*/ 0 w 100"/>
                  <a:gd name="T3" fmla="*/ 121 h 147"/>
                  <a:gd name="T4" fmla="*/ 49 w 100"/>
                  <a:gd name="T5" fmla="*/ 147 h 147"/>
                  <a:gd name="T6" fmla="*/ 100 w 100"/>
                  <a:gd name="T7" fmla="*/ 56 h 147"/>
                  <a:gd name="T8" fmla="*/ 0 w 10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7">
                    <a:moveTo>
                      <a:pt x="0" y="0"/>
                    </a:moveTo>
                    <a:lnTo>
                      <a:pt x="0" y="121"/>
                    </a:lnTo>
                    <a:lnTo>
                      <a:pt x="49" y="147"/>
                    </a:lnTo>
                    <a:lnTo>
                      <a:pt x="10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9002713" y="4727575"/>
                <a:ext cx="158750" cy="233362"/>
              </a:xfrm>
              <a:custGeom>
                <a:avLst/>
                <a:gdLst>
                  <a:gd name="T0" fmla="*/ 0 w 100"/>
                  <a:gd name="T1" fmla="*/ 0 h 147"/>
                  <a:gd name="T2" fmla="*/ 0 w 100"/>
                  <a:gd name="T3" fmla="*/ 121 h 147"/>
                  <a:gd name="T4" fmla="*/ 49 w 100"/>
                  <a:gd name="T5" fmla="*/ 147 h 147"/>
                  <a:gd name="T6" fmla="*/ 100 w 100"/>
                  <a:gd name="T7" fmla="*/ 56 h 147"/>
                  <a:gd name="T8" fmla="*/ 0 w 10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7">
                    <a:moveTo>
                      <a:pt x="0" y="0"/>
                    </a:moveTo>
                    <a:lnTo>
                      <a:pt x="0" y="121"/>
                    </a:lnTo>
                    <a:lnTo>
                      <a:pt x="49" y="147"/>
                    </a:lnTo>
                    <a:lnTo>
                      <a:pt x="100" y="5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7974013" y="4095750"/>
                <a:ext cx="1028700" cy="1500187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1" name="Rectangle 23"/>
              <p:cNvSpPr>
                <a:spLocks noChangeArrowheads="1"/>
              </p:cNvSpPr>
              <p:nvPr/>
            </p:nvSpPr>
            <p:spPr bwMode="auto">
              <a:xfrm>
                <a:off x="7974013" y="4095750"/>
                <a:ext cx="1028700" cy="150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7974013" y="4221163"/>
                <a:ext cx="1028700" cy="1198562"/>
              </a:xfrm>
              <a:custGeom>
                <a:avLst/>
                <a:gdLst>
                  <a:gd name="T0" fmla="*/ 582 w 648"/>
                  <a:gd name="T1" fmla="*/ 458 h 755"/>
                  <a:gd name="T2" fmla="*/ 582 w 648"/>
                  <a:gd name="T3" fmla="*/ 755 h 755"/>
                  <a:gd name="T4" fmla="*/ 648 w 648"/>
                  <a:gd name="T5" fmla="*/ 755 h 755"/>
                  <a:gd name="T6" fmla="*/ 648 w 648"/>
                  <a:gd name="T7" fmla="*/ 706 h 755"/>
                  <a:gd name="T8" fmla="*/ 648 w 648"/>
                  <a:gd name="T9" fmla="*/ 578 h 755"/>
                  <a:gd name="T10" fmla="*/ 648 w 648"/>
                  <a:gd name="T11" fmla="*/ 511 h 755"/>
                  <a:gd name="T12" fmla="*/ 582 w 648"/>
                  <a:gd name="T13" fmla="*/ 458 h 755"/>
                  <a:gd name="T14" fmla="*/ 0 w 648"/>
                  <a:gd name="T15" fmla="*/ 0 h 755"/>
                  <a:gd name="T16" fmla="*/ 0 w 648"/>
                  <a:gd name="T17" fmla="*/ 129 h 755"/>
                  <a:gd name="T18" fmla="*/ 164 w 648"/>
                  <a:gd name="T19" fmla="*/ 129 h 755"/>
                  <a:gd name="T20" fmla="*/ 0 w 648"/>
                  <a:gd name="T21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8" h="755">
                    <a:moveTo>
                      <a:pt x="582" y="458"/>
                    </a:moveTo>
                    <a:lnTo>
                      <a:pt x="582" y="755"/>
                    </a:lnTo>
                    <a:lnTo>
                      <a:pt x="648" y="755"/>
                    </a:lnTo>
                    <a:lnTo>
                      <a:pt x="648" y="706"/>
                    </a:lnTo>
                    <a:lnTo>
                      <a:pt x="648" y="578"/>
                    </a:lnTo>
                    <a:lnTo>
                      <a:pt x="648" y="511"/>
                    </a:lnTo>
                    <a:lnTo>
                      <a:pt x="582" y="458"/>
                    </a:lnTo>
                    <a:close/>
                    <a:moveTo>
                      <a:pt x="0" y="0"/>
                    </a:moveTo>
                    <a:lnTo>
                      <a:pt x="0" y="129"/>
                    </a:lnTo>
                    <a:lnTo>
                      <a:pt x="164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3" name="Freeform 25"/>
              <p:cNvSpPr>
                <a:spLocks noEditPoints="1"/>
              </p:cNvSpPr>
              <p:nvPr/>
            </p:nvSpPr>
            <p:spPr bwMode="auto">
              <a:xfrm>
                <a:off x="7974013" y="4221163"/>
                <a:ext cx="1028700" cy="1198562"/>
              </a:xfrm>
              <a:custGeom>
                <a:avLst/>
                <a:gdLst>
                  <a:gd name="T0" fmla="*/ 582 w 648"/>
                  <a:gd name="T1" fmla="*/ 458 h 755"/>
                  <a:gd name="T2" fmla="*/ 582 w 648"/>
                  <a:gd name="T3" fmla="*/ 755 h 755"/>
                  <a:gd name="T4" fmla="*/ 648 w 648"/>
                  <a:gd name="T5" fmla="*/ 755 h 755"/>
                  <a:gd name="T6" fmla="*/ 648 w 648"/>
                  <a:gd name="T7" fmla="*/ 706 h 755"/>
                  <a:gd name="T8" fmla="*/ 648 w 648"/>
                  <a:gd name="T9" fmla="*/ 578 h 755"/>
                  <a:gd name="T10" fmla="*/ 648 w 648"/>
                  <a:gd name="T11" fmla="*/ 511 h 755"/>
                  <a:gd name="T12" fmla="*/ 582 w 648"/>
                  <a:gd name="T13" fmla="*/ 458 h 755"/>
                  <a:gd name="T14" fmla="*/ 0 w 648"/>
                  <a:gd name="T15" fmla="*/ 0 h 755"/>
                  <a:gd name="T16" fmla="*/ 0 w 648"/>
                  <a:gd name="T17" fmla="*/ 129 h 755"/>
                  <a:gd name="T18" fmla="*/ 164 w 648"/>
                  <a:gd name="T19" fmla="*/ 129 h 755"/>
                  <a:gd name="T20" fmla="*/ 0 w 648"/>
                  <a:gd name="T21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8" h="755">
                    <a:moveTo>
                      <a:pt x="582" y="458"/>
                    </a:moveTo>
                    <a:lnTo>
                      <a:pt x="582" y="755"/>
                    </a:lnTo>
                    <a:lnTo>
                      <a:pt x="648" y="755"/>
                    </a:lnTo>
                    <a:lnTo>
                      <a:pt x="648" y="706"/>
                    </a:lnTo>
                    <a:lnTo>
                      <a:pt x="648" y="578"/>
                    </a:lnTo>
                    <a:lnTo>
                      <a:pt x="648" y="511"/>
                    </a:lnTo>
                    <a:lnTo>
                      <a:pt x="582" y="458"/>
                    </a:lnTo>
                    <a:moveTo>
                      <a:pt x="0" y="0"/>
                    </a:moveTo>
                    <a:lnTo>
                      <a:pt x="0" y="129"/>
                    </a:lnTo>
                    <a:lnTo>
                      <a:pt x="164" y="1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8413750" y="3805238"/>
                <a:ext cx="239713" cy="290512"/>
              </a:xfrm>
              <a:custGeom>
                <a:avLst/>
                <a:gdLst>
                  <a:gd name="T0" fmla="*/ 92 w 92"/>
                  <a:gd name="T1" fmla="*/ 11 h 112"/>
                  <a:gd name="T2" fmla="*/ 63 w 92"/>
                  <a:gd name="T3" fmla="*/ 0 h 112"/>
                  <a:gd name="T4" fmla="*/ 53 w 92"/>
                  <a:gd name="T5" fmla="*/ 25 h 112"/>
                  <a:gd name="T6" fmla="*/ 0 w 92"/>
                  <a:gd name="T7" fmla="*/ 25 h 112"/>
                  <a:gd name="T8" fmla="*/ 0 w 92"/>
                  <a:gd name="T9" fmla="*/ 112 h 112"/>
                  <a:gd name="T10" fmla="*/ 63 w 92"/>
                  <a:gd name="T11" fmla="*/ 112 h 112"/>
                  <a:gd name="T12" fmla="*/ 63 w 92"/>
                  <a:gd name="T13" fmla="*/ 62 h 112"/>
                  <a:gd name="T14" fmla="*/ 92 w 92"/>
                  <a:gd name="T15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12">
                    <a:moveTo>
                      <a:pt x="92" y="11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4" y="46"/>
                      <a:pt x="69" y="18"/>
                      <a:pt x="92" y="11"/>
                    </a:cubicBez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5" name="Oval 27"/>
              <p:cNvSpPr>
                <a:spLocks noChangeArrowheads="1"/>
              </p:cNvSpPr>
              <p:nvPr/>
            </p:nvSpPr>
            <p:spPr bwMode="auto">
              <a:xfrm>
                <a:off x="8405813" y="3549650"/>
                <a:ext cx="36513" cy="34925"/>
              </a:xfrm>
              <a:prstGeom prst="ellipse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8362950" y="3349625"/>
                <a:ext cx="241300" cy="163512"/>
              </a:xfrm>
              <a:custGeom>
                <a:avLst/>
                <a:gdLst>
                  <a:gd name="T0" fmla="*/ 0 w 152"/>
                  <a:gd name="T1" fmla="*/ 62 h 103"/>
                  <a:gd name="T2" fmla="*/ 126 w 152"/>
                  <a:gd name="T3" fmla="*/ 0 h 103"/>
                  <a:gd name="T4" fmla="*/ 152 w 152"/>
                  <a:gd name="T5" fmla="*/ 103 h 103"/>
                  <a:gd name="T6" fmla="*/ 0 w 152"/>
                  <a:gd name="T7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03">
                    <a:moveTo>
                      <a:pt x="0" y="62"/>
                    </a:moveTo>
                    <a:lnTo>
                      <a:pt x="126" y="0"/>
                    </a:lnTo>
                    <a:lnTo>
                      <a:pt x="152" y="10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8193088" y="3448050"/>
                <a:ext cx="606425" cy="438150"/>
              </a:xfrm>
              <a:custGeom>
                <a:avLst/>
                <a:gdLst>
                  <a:gd name="T0" fmla="*/ 0 w 233"/>
                  <a:gd name="T1" fmla="*/ 168 h 168"/>
                  <a:gd name="T2" fmla="*/ 118 w 233"/>
                  <a:gd name="T3" fmla="*/ 168 h 168"/>
                  <a:gd name="T4" fmla="*/ 119 w 233"/>
                  <a:gd name="T5" fmla="*/ 168 h 168"/>
                  <a:gd name="T6" fmla="*/ 233 w 233"/>
                  <a:gd name="T7" fmla="*/ 0 h 168"/>
                  <a:gd name="T8" fmla="*/ 225 w 233"/>
                  <a:gd name="T9" fmla="*/ 0 h 168"/>
                  <a:gd name="T10" fmla="*/ 158 w 233"/>
                  <a:gd name="T11" fmla="*/ 0 h 168"/>
                  <a:gd name="T12" fmla="*/ 74 w 233"/>
                  <a:gd name="T13" fmla="*/ 0 h 168"/>
                  <a:gd name="T14" fmla="*/ 0 w 233"/>
                  <a:gd name="T15" fmla="*/ 0 h 168"/>
                  <a:gd name="T16" fmla="*/ 0 w 233"/>
                  <a:gd name="T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68">
                    <a:moveTo>
                      <a:pt x="0" y="168"/>
                    </a:moveTo>
                    <a:cubicBezTo>
                      <a:pt x="118" y="168"/>
                      <a:pt x="118" y="168"/>
                      <a:pt x="118" y="168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207" y="163"/>
                      <a:pt x="233" y="90"/>
                      <a:pt x="233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8"/>
                      <a:pt x="0" y="168"/>
                      <a:pt x="0" y="168"/>
                    </a:cubicBezTo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8405813" y="3549650"/>
                <a:ext cx="36513" cy="34925"/>
              </a:xfrm>
              <a:prstGeom prst="ellipse">
                <a:avLst/>
              </a:prstGeom>
              <a:solidFill>
                <a:srgbClr val="004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8583613" y="887413"/>
                <a:ext cx="1431925" cy="754062"/>
              </a:xfrm>
              <a:custGeom>
                <a:avLst/>
                <a:gdLst>
                  <a:gd name="T0" fmla="*/ 145 w 550"/>
                  <a:gd name="T1" fmla="*/ 0 h 290"/>
                  <a:gd name="T2" fmla="*/ 0 w 550"/>
                  <a:gd name="T3" fmla="*/ 145 h 290"/>
                  <a:gd name="T4" fmla="*/ 145 w 550"/>
                  <a:gd name="T5" fmla="*/ 290 h 290"/>
                  <a:gd name="T6" fmla="*/ 550 w 550"/>
                  <a:gd name="T7" fmla="*/ 290 h 290"/>
                  <a:gd name="T8" fmla="*/ 162 w 550"/>
                  <a:gd name="T9" fmla="*/ 1 h 290"/>
                  <a:gd name="T10" fmla="*/ 162 w 550"/>
                  <a:gd name="T11" fmla="*/ 1 h 290"/>
                  <a:gd name="T12" fmla="*/ 162 w 550"/>
                  <a:gd name="T13" fmla="*/ 1 h 290"/>
                  <a:gd name="T14" fmla="*/ 145 w 55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0" h="290">
                    <a:moveTo>
                      <a:pt x="145" y="0"/>
                    </a:moveTo>
                    <a:cubicBezTo>
                      <a:pt x="65" y="0"/>
                      <a:pt x="0" y="65"/>
                      <a:pt x="0" y="145"/>
                    </a:cubicBezTo>
                    <a:cubicBezTo>
                      <a:pt x="0" y="225"/>
                      <a:pt x="65" y="290"/>
                      <a:pt x="145" y="290"/>
                    </a:cubicBezTo>
                    <a:cubicBezTo>
                      <a:pt x="550" y="290"/>
                      <a:pt x="550" y="290"/>
                      <a:pt x="550" y="290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56" y="0"/>
                      <a:pt x="151" y="0"/>
                      <a:pt x="145" y="0"/>
                    </a:cubicBezTo>
                  </a:path>
                </a:pathLst>
              </a:custGeom>
              <a:solidFill>
                <a:srgbClr val="D5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8786813" y="1511300"/>
                <a:ext cx="911225" cy="2790825"/>
              </a:xfrm>
              <a:custGeom>
                <a:avLst/>
                <a:gdLst>
                  <a:gd name="T0" fmla="*/ 17 w 350"/>
                  <a:gd name="T1" fmla="*/ 1073 h 1073"/>
                  <a:gd name="T2" fmla="*/ 0 w 350"/>
                  <a:gd name="T3" fmla="*/ 1072 h 1073"/>
                  <a:gd name="T4" fmla="*/ 11 w 350"/>
                  <a:gd name="T5" fmla="*/ 1009 h 1073"/>
                  <a:gd name="T6" fmla="*/ 10 w 350"/>
                  <a:gd name="T7" fmla="*/ 1009 h 1073"/>
                  <a:gd name="T8" fmla="*/ 123 w 350"/>
                  <a:gd name="T9" fmla="*/ 961 h 1073"/>
                  <a:gd name="T10" fmla="*/ 246 w 350"/>
                  <a:gd name="T11" fmla="*/ 692 h 1073"/>
                  <a:gd name="T12" fmla="*/ 259 w 350"/>
                  <a:gd name="T13" fmla="*/ 6 h 1073"/>
                  <a:gd name="T14" fmla="*/ 323 w 350"/>
                  <a:gd name="T15" fmla="*/ 0 h 1073"/>
                  <a:gd name="T16" fmla="*/ 308 w 350"/>
                  <a:gd name="T17" fmla="*/ 709 h 1073"/>
                  <a:gd name="T18" fmla="*/ 164 w 350"/>
                  <a:gd name="T19" fmla="*/ 1010 h 1073"/>
                  <a:gd name="T20" fmla="*/ 17 w 350"/>
                  <a:gd name="T21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0" h="1073">
                    <a:moveTo>
                      <a:pt x="17" y="1073"/>
                    </a:moveTo>
                    <a:cubicBezTo>
                      <a:pt x="7" y="1073"/>
                      <a:pt x="1" y="1072"/>
                      <a:pt x="0" y="1072"/>
                    </a:cubicBezTo>
                    <a:cubicBezTo>
                      <a:pt x="11" y="1009"/>
                      <a:pt x="11" y="1009"/>
                      <a:pt x="11" y="1009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3" y="1009"/>
                      <a:pt x="65" y="1016"/>
                      <a:pt x="123" y="961"/>
                    </a:cubicBezTo>
                    <a:cubicBezTo>
                      <a:pt x="179" y="908"/>
                      <a:pt x="220" y="818"/>
                      <a:pt x="246" y="692"/>
                    </a:cubicBezTo>
                    <a:cubicBezTo>
                      <a:pt x="281" y="522"/>
                      <a:pt x="285" y="291"/>
                      <a:pt x="259" y="6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350" y="294"/>
                      <a:pt x="345" y="532"/>
                      <a:pt x="308" y="709"/>
                    </a:cubicBezTo>
                    <a:cubicBezTo>
                      <a:pt x="279" y="848"/>
                      <a:pt x="231" y="949"/>
                      <a:pt x="164" y="1010"/>
                    </a:cubicBezTo>
                    <a:cubicBezTo>
                      <a:pt x="105" y="1065"/>
                      <a:pt x="46" y="1073"/>
                      <a:pt x="17" y="107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9450388" y="1343025"/>
                <a:ext cx="176213" cy="184150"/>
              </a:xfrm>
              <a:custGeom>
                <a:avLst/>
                <a:gdLst>
                  <a:gd name="T0" fmla="*/ 65 w 68"/>
                  <a:gd name="T1" fmla="*/ 32 h 71"/>
                  <a:gd name="T2" fmla="*/ 65 w 68"/>
                  <a:gd name="T3" fmla="*/ 31 h 71"/>
                  <a:gd name="T4" fmla="*/ 30 w 68"/>
                  <a:gd name="T5" fmla="*/ 2 h 71"/>
                  <a:gd name="T6" fmla="*/ 1 w 68"/>
                  <a:gd name="T7" fmla="*/ 37 h 71"/>
                  <a:gd name="T8" fmla="*/ 2 w 68"/>
                  <a:gd name="T9" fmla="*/ 38 h 71"/>
                  <a:gd name="T10" fmla="*/ 2 w 68"/>
                  <a:gd name="T11" fmla="*/ 38 h 71"/>
                  <a:gd name="T12" fmla="*/ 5 w 68"/>
                  <a:gd name="T13" fmla="*/ 71 h 71"/>
                  <a:gd name="T14" fmla="*/ 68 w 68"/>
                  <a:gd name="T15" fmla="*/ 65 h 71"/>
                  <a:gd name="T16" fmla="*/ 65 w 68"/>
                  <a:gd name="T17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1">
                    <a:moveTo>
                      <a:pt x="65" y="32"/>
                    </a:moveTo>
                    <a:cubicBezTo>
                      <a:pt x="65" y="32"/>
                      <a:pt x="65" y="32"/>
                      <a:pt x="65" y="31"/>
                    </a:cubicBezTo>
                    <a:cubicBezTo>
                      <a:pt x="63" y="13"/>
                      <a:pt x="48" y="0"/>
                      <a:pt x="30" y="2"/>
                    </a:cubicBezTo>
                    <a:cubicBezTo>
                      <a:pt x="13" y="3"/>
                      <a:pt x="0" y="19"/>
                      <a:pt x="1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5" y="32"/>
                      <a:pt x="65" y="32"/>
                      <a:pt x="65" y="32"/>
                    </a:cubicBez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8562975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59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59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  <a:close/>
                  </a:path>
                </a:pathLst>
              </a:custGeom>
              <a:solidFill>
                <a:srgbClr val="004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8562975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59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59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9136063" y="5461000"/>
                <a:ext cx="252413" cy="1065212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9136063" y="5461000"/>
                <a:ext cx="252413" cy="106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8562975" y="5416550"/>
                <a:ext cx="249238" cy="1109662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7" name="Rectangle 39"/>
              <p:cNvSpPr>
                <a:spLocks noChangeArrowheads="1"/>
              </p:cNvSpPr>
              <p:nvPr/>
            </p:nvSpPr>
            <p:spPr bwMode="auto">
              <a:xfrm>
                <a:off x="8562975" y="5416550"/>
                <a:ext cx="249238" cy="110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8" name="Rectangle 40"/>
              <p:cNvSpPr>
                <a:spLocks noChangeArrowheads="1"/>
              </p:cNvSpPr>
              <p:nvPr/>
            </p:nvSpPr>
            <p:spPr bwMode="auto">
              <a:xfrm>
                <a:off x="8299450" y="5419725"/>
                <a:ext cx="1089025" cy="249237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8299450" y="5419725"/>
                <a:ext cx="1089025" cy="24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8183563" y="1798638"/>
                <a:ext cx="628650" cy="376237"/>
              </a:xfrm>
              <a:custGeom>
                <a:avLst/>
                <a:gdLst>
                  <a:gd name="T0" fmla="*/ 218 w 242"/>
                  <a:gd name="T1" fmla="*/ 72 h 145"/>
                  <a:gd name="T2" fmla="*/ 178 w 242"/>
                  <a:gd name="T3" fmla="*/ 41 h 145"/>
                  <a:gd name="T4" fmla="*/ 178 w 242"/>
                  <a:gd name="T5" fmla="*/ 41 h 145"/>
                  <a:gd name="T6" fmla="*/ 178 w 242"/>
                  <a:gd name="T7" fmla="*/ 41 h 145"/>
                  <a:gd name="T8" fmla="*/ 137 w 242"/>
                  <a:gd name="T9" fmla="*/ 0 h 145"/>
                  <a:gd name="T10" fmla="*/ 100 w 242"/>
                  <a:gd name="T11" fmla="*/ 21 h 145"/>
                  <a:gd name="T12" fmla="*/ 87 w 242"/>
                  <a:gd name="T13" fmla="*/ 19 h 145"/>
                  <a:gd name="T14" fmla="*/ 49 w 242"/>
                  <a:gd name="T15" fmla="*/ 58 h 145"/>
                  <a:gd name="T16" fmla="*/ 49 w 242"/>
                  <a:gd name="T17" fmla="*/ 58 h 145"/>
                  <a:gd name="T18" fmla="*/ 44 w 242"/>
                  <a:gd name="T19" fmla="*/ 58 h 145"/>
                  <a:gd name="T20" fmla="*/ 0 w 242"/>
                  <a:gd name="T21" fmla="*/ 101 h 145"/>
                  <a:gd name="T22" fmla="*/ 44 w 242"/>
                  <a:gd name="T23" fmla="*/ 145 h 145"/>
                  <a:gd name="T24" fmla="*/ 204 w 242"/>
                  <a:gd name="T25" fmla="*/ 145 h 145"/>
                  <a:gd name="T26" fmla="*/ 242 w 242"/>
                  <a:gd name="T27" fmla="*/ 107 h 145"/>
                  <a:gd name="T28" fmla="*/ 218 w 242"/>
                  <a:gd name="T2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45">
                    <a:moveTo>
                      <a:pt x="218" y="72"/>
                    </a:moveTo>
                    <a:cubicBezTo>
                      <a:pt x="213" y="54"/>
                      <a:pt x="197" y="41"/>
                      <a:pt x="178" y="41"/>
                    </a:cubicBezTo>
                    <a:cubicBezTo>
                      <a:pt x="178" y="41"/>
                      <a:pt x="178" y="41"/>
                      <a:pt x="178" y="41"/>
                    </a:cubicBezTo>
                    <a:cubicBezTo>
                      <a:pt x="178" y="41"/>
                      <a:pt x="178" y="41"/>
                      <a:pt x="178" y="41"/>
                    </a:cubicBezTo>
                    <a:cubicBezTo>
                      <a:pt x="178" y="18"/>
                      <a:pt x="159" y="0"/>
                      <a:pt x="137" y="0"/>
                    </a:cubicBezTo>
                    <a:cubicBezTo>
                      <a:pt x="121" y="0"/>
                      <a:pt x="107" y="8"/>
                      <a:pt x="100" y="21"/>
                    </a:cubicBezTo>
                    <a:cubicBezTo>
                      <a:pt x="96" y="20"/>
                      <a:pt x="92" y="19"/>
                      <a:pt x="87" y="19"/>
                    </a:cubicBezTo>
                    <a:cubicBezTo>
                      <a:pt x="66" y="19"/>
                      <a:pt x="49" y="36"/>
                      <a:pt x="49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7" y="58"/>
                      <a:pt x="45" y="58"/>
                      <a:pt x="44" y="58"/>
                    </a:cubicBezTo>
                    <a:cubicBezTo>
                      <a:pt x="19" y="58"/>
                      <a:pt x="0" y="77"/>
                      <a:pt x="0" y="101"/>
                    </a:cubicBezTo>
                    <a:cubicBezTo>
                      <a:pt x="0" y="125"/>
                      <a:pt x="19" y="145"/>
                      <a:pt x="44" y="145"/>
                    </a:cubicBezTo>
                    <a:cubicBezTo>
                      <a:pt x="204" y="145"/>
                      <a:pt x="204" y="145"/>
                      <a:pt x="204" y="145"/>
                    </a:cubicBezTo>
                    <a:cubicBezTo>
                      <a:pt x="225" y="145"/>
                      <a:pt x="242" y="128"/>
                      <a:pt x="242" y="107"/>
                    </a:cubicBezTo>
                    <a:cubicBezTo>
                      <a:pt x="242" y="91"/>
                      <a:pt x="232" y="78"/>
                      <a:pt x="218" y="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10671175" y="617538"/>
                <a:ext cx="546100" cy="317500"/>
              </a:xfrm>
              <a:custGeom>
                <a:avLst/>
                <a:gdLst>
                  <a:gd name="T0" fmla="*/ 21 w 210"/>
                  <a:gd name="T1" fmla="*/ 61 h 122"/>
                  <a:gd name="T2" fmla="*/ 56 w 210"/>
                  <a:gd name="T3" fmla="*/ 35 h 122"/>
                  <a:gd name="T4" fmla="*/ 56 w 210"/>
                  <a:gd name="T5" fmla="*/ 35 h 122"/>
                  <a:gd name="T6" fmla="*/ 56 w 210"/>
                  <a:gd name="T7" fmla="*/ 35 h 122"/>
                  <a:gd name="T8" fmla="*/ 91 w 210"/>
                  <a:gd name="T9" fmla="*/ 0 h 122"/>
                  <a:gd name="T10" fmla="*/ 123 w 210"/>
                  <a:gd name="T11" fmla="*/ 18 h 122"/>
                  <a:gd name="T12" fmla="*/ 134 w 210"/>
                  <a:gd name="T13" fmla="*/ 16 h 122"/>
                  <a:gd name="T14" fmla="*/ 167 w 210"/>
                  <a:gd name="T15" fmla="*/ 49 h 122"/>
                  <a:gd name="T16" fmla="*/ 167 w 210"/>
                  <a:gd name="T17" fmla="*/ 49 h 122"/>
                  <a:gd name="T18" fmla="*/ 172 w 210"/>
                  <a:gd name="T19" fmla="*/ 49 h 122"/>
                  <a:gd name="T20" fmla="*/ 210 w 210"/>
                  <a:gd name="T21" fmla="*/ 85 h 122"/>
                  <a:gd name="T22" fmla="*/ 172 w 210"/>
                  <a:gd name="T23" fmla="*/ 122 h 122"/>
                  <a:gd name="T24" fmla="*/ 33 w 210"/>
                  <a:gd name="T25" fmla="*/ 122 h 122"/>
                  <a:gd name="T26" fmla="*/ 0 w 210"/>
                  <a:gd name="T27" fmla="*/ 90 h 122"/>
                  <a:gd name="T28" fmla="*/ 21 w 210"/>
                  <a:gd name="T29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122">
                    <a:moveTo>
                      <a:pt x="21" y="61"/>
                    </a:moveTo>
                    <a:cubicBezTo>
                      <a:pt x="25" y="46"/>
                      <a:pt x="39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16"/>
                      <a:pt x="72" y="0"/>
                      <a:pt x="91" y="0"/>
                    </a:cubicBezTo>
                    <a:cubicBezTo>
                      <a:pt x="105" y="0"/>
                      <a:pt x="117" y="8"/>
                      <a:pt x="123" y="18"/>
                    </a:cubicBezTo>
                    <a:cubicBezTo>
                      <a:pt x="126" y="17"/>
                      <a:pt x="130" y="16"/>
                      <a:pt x="134" y="16"/>
                    </a:cubicBezTo>
                    <a:cubicBezTo>
                      <a:pt x="152" y="16"/>
                      <a:pt x="167" y="31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9" y="49"/>
                      <a:pt x="170" y="49"/>
                      <a:pt x="172" y="49"/>
                    </a:cubicBezTo>
                    <a:cubicBezTo>
                      <a:pt x="193" y="49"/>
                      <a:pt x="210" y="65"/>
                      <a:pt x="210" y="85"/>
                    </a:cubicBezTo>
                    <a:cubicBezTo>
                      <a:pt x="210" y="106"/>
                      <a:pt x="193" y="122"/>
                      <a:pt x="172" y="122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15" y="122"/>
                      <a:pt x="0" y="108"/>
                      <a:pt x="0" y="90"/>
                    </a:cubicBezTo>
                    <a:cubicBezTo>
                      <a:pt x="0" y="77"/>
                      <a:pt x="9" y="65"/>
                      <a:pt x="21" y="6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9077325" y="4816475"/>
                <a:ext cx="217488" cy="212725"/>
              </a:xfrm>
              <a:custGeom>
                <a:avLst/>
                <a:gdLst>
                  <a:gd name="T0" fmla="*/ 29 w 83"/>
                  <a:gd name="T1" fmla="*/ 72 h 82"/>
                  <a:gd name="T2" fmla="*/ 30 w 83"/>
                  <a:gd name="T3" fmla="*/ 73 h 82"/>
                  <a:gd name="T4" fmla="*/ 74 w 83"/>
                  <a:gd name="T5" fmla="*/ 62 h 82"/>
                  <a:gd name="T6" fmla="*/ 63 w 83"/>
                  <a:gd name="T7" fmla="*/ 18 h 82"/>
                  <a:gd name="T8" fmla="*/ 62 w 83"/>
                  <a:gd name="T9" fmla="*/ 17 h 82"/>
                  <a:gd name="T10" fmla="*/ 62 w 83"/>
                  <a:gd name="T11" fmla="*/ 17 h 82"/>
                  <a:gd name="T12" fmla="*/ 33 w 83"/>
                  <a:gd name="T13" fmla="*/ 0 h 82"/>
                  <a:gd name="T14" fmla="*/ 0 w 83"/>
                  <a:gd name="T15" fmla="*/ 55 h 82"/>
                  <a:gd name="T16" fmla="*/ 29 w 83"/>
                  <a:gd name="T17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2">
                    <a:moveTo>
                      <a:pt x="29" y="72"/>
                    </a:moveTo>
                    <a:cubicBezTo>
                      <a:pt x="29" y="72"/>
                      <a:pt x="30" y="73"/>
                      <a:pt x="30" y="73"/>
                    </a:cubicBezTo>
                    <a:cubicBezTo>
                      <a:pt x="46" y="82"/>
                      <a:pt x="65" y="77"/>
                      <a:pt x="74" y="62"/>
                    </a:cubicBezTo>
                    <a:cubicBezTo>
                      <a:pt x="83" y="47"/>
                      <a:pt x="78" y="27"/>
                      <a:pt x="63" y="18"/>
                    </a:cubicBezTo>
                    <a:cubicBezTo>
                      <a:pt x="62" y="18"/>
                      <a:pt x="62" y="18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29" y="72"/>
                      <a:pt x="29" y="72"/>
                      <a:pt x="29" y="72"/>
                    </a:cubicBez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3" name="Rectangle 45"/>
              <p:cNvSpPr>
                <a:spLocks noChangeArrowheads="1"/>
              </p:cNvSpPr>
              <p:nvPr/>
            </p:nvSpPr>
            <p:spPr bwMode="auto">
              <a:xfrm>
                <a:off x="7880350" y="4425950"/>
                <a:ext cx="1017588" cy="1398587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4" name="Rectangle 46"/>
              <p:cNvSpPr>
                <a:spLocks noChangeArrowheads="1"/>
              </p:cNvSpPr>
              <p:nvPr/>
            </p:nvSpPr>
            <p:spPr bwMode="auto">
              <a:xfrm>
                <a:off x="7880350" y="4425950"/>
                <a:ext cx="1017588" cy="139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5" name="Rectangle 47"/>
              <p:cNvSpPr>
                <a:spLocks noChangeArrowheads="1"/>
              </p:cNvSpPr>
              <p:nvPr/>
            </p:nvSpPr>
            <p:spPr bwMode="auto">
              <a:xfrm>
                <a:off x="7880350" y="5684838"/>
                <a:ext cx="179388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6" name="Rectangle 48"/>
              <p:cNvSpPr>
                <a:spLocks noChangeArrowheads="1"/>
              </p:cNvSpPr>
              <p:nvPr/>
            </p:nvSpPr>
            <p:spPr bwMode="auto">
              <a:xfrm>
                <a:off x="7880350" y="5684838"/>
                <a:ext cx="179388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9136063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60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60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  <a:close/>
                  </a:path>
                </a:pathLst>
              </a:custGeom>
              <a:solidFill>
                <a:srgbClr val="004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9136063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60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60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8721725" y="5684838"/>
                <a:ext cx="176213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/>
            </p:nvSpPr>
            <p:spPr bwMode="auto">
              <a:xfrm>
                <a:off x="8721725" y="5684838"/>
                <a:ext cx="176213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8283575" y="5684838"/>
                <a:ext cx="177800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/>
            </p:nvSpPr>
            <p:spPr bwMode="auto">
              <a:xfrm>
                <a:off x="8283575" y="5684838"/>
                <a:ext cx="177800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9121775" y="5684838"/>
                <a:ext cx="177800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9121775" y="5684838"/>
                <a:ext cx="177800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695325" cy="160337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695325" cy="160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8810625" y="4425950"/>
                <a:ext cx="87313" cy="1238250"/>
              </a:xfrm>
              <a:custGeom>
                <a:avLst/>
                <a:gdLst>
                  <a:gd name="T0" fmla="*/ 55 w 55"/>
                  <a:gd name="T1" fmla="*/ 0 h 780"/>
                  <a:gd name="T2" fmla="*/ 0 w 55"/>
                  <a:gd name="T3" fmla="*/ 0 h 780"/>
                  <a:gd name="T4" fmla="*/ 0 w 55"/>
                  <a:gd name="T5" fmla="*/ 624 h 780"/>
                  <a:gd name="T6" fmla="*/ 0 w 55"/>
                  <a:gd name="T7" fmla="*/ 780 h 780"/>
                  <a:gd name="T8" fmla="*/ 55 w 55"/>
                  <a:gd name="T9" fmla="*/ 780 h 780"/>
                  <a:gd name="T10" fmla="*/ 55 w 55"/>
                  <a:gd name="T11" fmla="*/ 626 h 780"/>
                  <a:gd name="T12" fmla="*/ 55 w 55"/>
                  <a:gd name="T13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0">
                    <a:moveTo>
                      <a:pt x="55" y="0"/>
                    </a:moveTo>
                    <a:lnTo>
                      <a:pt x="0" y="0"/>
                    </a:lnTo>
                    <a:lnTo>
                      <a:pt x="0" y="624"/>
                    </a:lnTo>
                    <a:lnTo>
                      <a:pt x="0" y="780"/>
                    </a:lnTo>
                    <a:lnTo>
                      <a:pt x="55" y="780"/>
                    </a:lnTo>
                    <a:lnTo>
                      <a:pt x="55" y="62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8810625" y="4425950"/>
                <a:ext cx="87313" cy="1238250"/>
              </a:xfrm>
              <a:custGeom>
                <a:avLst/>
                <a:gdLst>
                  <a:gd name="T0" fmla="*/ 55 w 55"/>
                  <a:gd name="T1" fmla="*/ 0 h 780"/>
                  <a:gd name="T2" fmla="*/ 0 w 55"/>
                  <a:gd name="T3" fmla="*/ 0 h 780"/>
                  <a:gd name="T4" fmla="*/ 0 w 55"/>
                  <a:gd name="T5" fmla="*/ 624 h 780"/>
                  <a:gd name="T6" fmla="*/ 0 w 55"/>
                  <a:gd name="T7" fmla="*/ 780 h 780"/>
                  <a:gd name="T8" fmla="*/ 55 w 55"/>
                  <a:gd name="T9" fmla="*/ 780 h 780"/>
                  <a:gd name="T10" fmla="*/ 55 w 55"/>
                  <a:gd name="T11" fmla="*/ 626 h 780"/>
                  <a:gd name="T12" fmla="*/ 55 w 55"/>
                  <a:gd name="T13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0">
                    <a:moveTo>
                      <a:pt x="55" y="0"/>
                    </a:moveTo>
                    <a:lnTo>
                      <a:pt x="0" y="0"/>
                    </a:lnTo>
                    <a:lnTo>
                      <a:pt x="0" y="624"/>
                    </a:lnTo>
                    <a:lnTo>
                      <a:pt x="0" y="780"/>
                    </a:lnTo>
                    <a:lnTo>
                      <a:pt x="55" y="780"/>
                    </a:lnTo>
                    <a:lnTo>
                      <a:pt x="55" y="626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8810625" y="5824538"/>
                <a:ext cx="87313" cy="949325"/>
              </a:xfrm>
              <a:custGeom>
                <a:avLst/>
                <a:gdLst>
                  <a:gd name="T0" fmla="*/ 55 w 55"/>
                  <a:gd name="T1" fmla="*/ 0 h 598"/>
                  <a:gd name="T2" fmla="*/ 0 w 55"/>
                  <a:gd name="T3" fmla="*/ 0 h 598"/>
                  <a:gd name="T4" fmla="*/ 0 w 55"/>
                  <a:gd name="T5" fmla="*/ 598 h 598"/>
                  <a:gd name="T6" fmla="*/ 55 w 55"/>
                  <a:gd name="T7" fmla="*/ 598 h 598"/>
                  <a:gd name="T8" fmla="*/ 55 w 55"/>
                  <a:gd name="T9" fmla="*/ 495 h 598"/>
                  <a:gd name="T10" fmla="*/ 55 w 55"/>
                  <a:gd name="T11" fmla="*/ 464 h 598"/>
                  <a:gd name="T12" fmla="*/ 55 w 55"/>
                  <a:gd name="T13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8">
                    <a:moveTo>
                      <a:pt x="55" y="0"/>
                    </a:moveTo>
                    <a:lnTo>
                      <a:pt x="0" y="0"/>
                    </a:lnTo>
                    <a:lnTo>
                      <a:pt x="0" y="598"/>
                    </a:lnTo>
                    <a:lnTo>
                      <a:pt x="55" y="598"/>
                    </a:lnTo>
                    <a:lnTo>
                      <a:pt x="55" y="495"/>
                    </a:lnTo>
                    <a:lnTo>
                      <a:pt x="55" y="46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8810625" y="5824538"/>
                <a:ext cx="87313" cy="949325"/>
              </a:xfrm>
              <a:custGeom>
                <a:avLst/>
                <a:gdLst>
                  <a:gd name="T0" fmla="*/ 55 w 55"/>
                  <a:gd name="T1" fmla="*/ 0 h 598"/>
                  <a:gd name="T2" fmla="*/ 0 w 55"/>
                  <a:gd name="T3" fmla="*/ 0 h 598"/>
                  <a:gd name="T4" fmla="*/ 0 w 55"/>
                  <a:gd name="T5" fmla="*/ 598 h 598"/>
                  <a:gd name="T6" fmla="*/ 55 w 55"/>
                  <a:gd name="T7" fmla="*/ 598 h 598"/>
                  <a:gd name="T8" fmla="*/ 55 w 55"/>
                  <a:gd name="T9" fmla="*/ 495 h 598"/>
                  <a:gd name="T10" fmla="*/ 55 w 55"/>
                  <a:gd name="T11" fmla="*/ 464 h 598"/>
                  <a:gd name="T12" fmla="*/ 55 w 55"/>
                  <a:gd name="T13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8">
                    <a:moveTo>
                      <a:pt x="55" y="0"/>
                    </a:moveTo>
                    <a:lnTo>
                      <a:pt x="0" y="0"/>
                    </a:lnTo>
                    <a:lnTo>
                      <a:pt x="0" y="598"/>
                    </a:lnTo>
                    <a:lnTo>
                      <a:pt x="55" y="598"/>
                    </a:lnTo>
                    <a:lnTo>
                      <a:pt x="55" y="495"/>
                    </a:lnTo>
                    <a:lnTo>
                      <a:pt x="55" y="464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8810625" y="5664200"/>
                <a:ext cx="87313" cy="160337"/>
              </a:xfrm>
              <a:custGeom>
                <a:avLst/>
                <a:gdLst>
                  <a:gd name="T0" fmla="*/ 55 w 55"/>
                  <a:gd name="T1" fmla="*/ 0 h 101"/>
                  <a:gd name="T2" fmla="*/ 55 w 55"/>
                  <a:gd name="T3" fmla="*/ 0 h 101"/>
                  <a:gd name="T4" fmla="*/ 0 w 55"/>
                  <a:gd name="T5" fmla="*/ 0 h 101"/>
                  <a:gd name="T6" fmla="*/ 0 w 55"/>
                  <a:gd name="T7" fmla="*/ 101 h 101"/>
                  <a:gd name="T8" fmla="*/ 55 w 55"/>
                  <a:gd name="T9" fmla="*/ 101 h 101"/>
                  <a:gd name="T10" fmla="*/ 55 w 55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55" y="10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8810625" y="5664200"/>
                <a:ext cx="87313" cy="160337"/>
              </a:xfrm>
              <a:custGeom>
                <a:avLst/>
                <a:gdLst>
                  <a:gd name="T0" fmla="*/ 55 w 55"/>
                  <a:gd name="T1" fmla="*/ 0 h 101"/>
                  <a:gd name="T2" fmla="*/ 55 w 55"/>
                  <a:gd name="T3" fmla="*/ 0 h 101"/>
                  <a:gd name="T4" fmla="*/ 0 w 55"/>
                  <a:gd name="T5" fmla="*/ 0 h 101"/>
                  <a:gd name="T6" fmla="*/ 0 w 55"/>
                  <a:gd name="T7" fmla="*/ 101 h 101"/>
                  <a:gd name="T8" fmla="*/ 55 w 55"/>
                  <a:gd name="T9" fmla="*/ 101 h 101"/>
                  <a:gd name="T10" fmla="*/ 55 w 55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55" y="101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3" name="Rectangle 65"/>
              <p:cNvSpPr>
                <a:spLocks noChangeArrowheads="1"/>
              </p:cNvSpPr>
              <p:nvPr/>
            </p:nvSpPr>
            <p:spPr bwMode="auto">
              <a:xfrm>
                <a:off x="9121775" y="5824538"/>
                <a:ext cx="88900" cy="949325"/>
              </a:xfrm>
              <a:prstGeom prst="rect">
                <a:avLst/>
              </a:pr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4" name="Rectangle 66"/>
              <p:cNvSpPr>
                <a:spLocks noChangeArrowheads="1"/>
              </p:cNvSpPr>
              <p:nvPr/>
            </p:nvSpPr>
            <p:spPr bwMode="auto">
              <a:xfrm>
                <a:off x="9121775" y="5824538"/>
                <a:ext cx="88900" cy="94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5" name="Rectangle 67"/>
              <p:cNvSpPr>
                <a:spLocks noChangeArrowheads="1"/>
              </p:cNvSpPr>
              <p:nvPr/>
            </p:nvSpPr>
            <p:spPr bwMode="auto">
              <a:xfrm>
                <a:off x="9002713" y="5018088"/>
                <a:ext cx="1012825" cy="12065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6" name="Rectangle 68"/>
              <p:cNvSpPr>
                <a:spLocks noChangeArrowheads="1"/>
              </p:cNvSpPr>
              <p:nvPr/>
            </p:nvSpPr>
            <p:spPr bwMode="auto">
              <a:xfrm>
                <a:off x="9002713" y="5018088"/>
                <a:ext cx="1012825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7" name="Rectangle 69"/>
              <p:cNvSpPr>
                <a:spLocks noChangeArrowheads="1"/>
              </p:cNvSpPr>
              <p:nvPr/>
            </p:nvSpPr>
            <p:spPr bwMode="auto">
              <a:xfrm>
                <a:off x="9585325" y="5018088"/>
                <a:ext cx="430213" cy="120650"/>
              </a:xfrm>
              <a:prstGeom prst="rect">
                <a:avLst/>
              </a:prstGeom>
              <a:solidFill>
                <a:srgbClr val="00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8" name="Rectangle 70"/>
              <p:cNvSpPr>
                <a:spLocks noChangeArrowheads="1"/>
              </p:cNvSpPr>
              <p:nvPr/>
            </p:nvSpPr>
            <p:spPr bwMode="auto">
              <a:xfrm>
                <a:off x="9585325" y="5018088"/>
                <a:ext cx="430213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9" name="Freeform 71"/>
              <p:cNvSpPr>
                <a:spLocks/>
              </p:cNvSpPr>
              <p:nvPr/>
            </p:nvSpPr>
            <p:spPr bwMode="auto">
              <a:xfrm>
                <a:off x="7880350" y="4816475"/>
                <a:ext cx="930275" cy="1008062"/>
              </a:xfrm>
              <a:custGeom>
                <a:avLst/>
                <a:gdLst>
                  <a:gd name="T0" fmla="*/ 0 w 586"/>
                  <a:gd name="T1" fmla="*/ 0 h 635"/>
                  <a:gd name="T2" fmla="*/ 0 w 586"/>
                  <a:gd name="T3" fmla="*/ 547 h 635"/>
                  <a:gd name="T4" fmla="*/ 113 w 586"/>
                  <a:gd name="T5" fmla="*/ 547 h 635"/>
                  <a:gd name="T6" fmla="*/ 113 w 586"/>
                  <a:gd name="T7" fmla="*/ 635 h 635"/>
                  <a:gd name="T8" fmla="*/ 254 w 586"/>
                  <a:gd name="T9" fmla="*/ 635 h 635"/>
                  <a:gd name="T10" fmla="*/ 254 w 586"/>
                  <a:gd name="T11" fmla="*/ 547 h 635"/>
                  <a:gd name="T12" fmla="*/ 366 w 586"/>
                  <a:gd name="T13" fmla="*/ 547 h 635"/>
                  <a:gd name="T14" fmla="*/ 366 w 586"/>
                  <a:gd name="T15" fmla="*/ 635 h 635"/>
                  <a:gd name="T16" fmla="*/ 456 w 586"/>
                  <a:gd name="T17" fmla="*/ 635 h 635"/>
                  <a:gd name="T18" fmla="*/ 456 w 586"/>
                  <a:gd name="T19" fmla="*/ 534 h 635"/>
                  <a:gd name="T20" fmla="*/ 586 w 586"/>
                  <a:gd name="T21" fmla="*/ 534 h 635"/>
                  <a:gd name="T22" fmla="*/ 586 w 586"/>
                  <a:gd name="T23" fmla="*/ 378 h 635"/>
                  <a:gd name="T24" fmla="*/ 0 w 586"/>
                  <a:gd name="T25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6" h="635">
                    <a:moveTo>
                      <a:pt x="0" y="0"/>
                    </a:moveTo>
                    <a:lnTo>
                      <a:pt x="0" y="547"/>
                    </a:lnTo>
                    <a:lnTo>
                      <a:pt x="113" y="547"/>
                    </a:lnTo>
                    <a:lnTo>
                      <a:pt x="113" y="635"/>
                    </a:lnTo>
                    <a:lnTo>
                      <a:pt x="254" y="635"/>
                    </a:lnTo>
                    <a:lnTo>
                      <a:pt x="254" y="547"/>
                    </a:lnTo>
                    <a:lnTo>
                      <a:pt x="366" y="547"/>
                    </a:lnTo>
                    <a:lnTo>
                      <a:pt x="366" y="635"/>
                    </a:lnTo>
                    <a:lnTo>
                      <a:pt x="456" y="635"/>
                    </a:lnTo>
                    <a:lnTo>
                      <a:pt x="456" y="534"/>
                    </a:lnTo>
                    <a:lnTo>
                      <a:pt x="586" y="534"/>
                    </a:lnTo>
                    <a:lnTo>
                      <a:pt x="586" y="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0" name="Freeform 72"/>
              <p:cNvSpPr>
                <a:spLocks/>
              </p:cNvSpPr>
              <p:nvPr/>
            </p:nvSpPr>
            <p:spPr bwMode="auto">
              <a:xfrm>
                <a:off x="7880350" y="4816475"/>
                <a:ext cx="930275" cy="1008062"/>
              </a:xfrm>
              <a:custGeom>
                <a:avLst/>
                <a:gdLst>
                  <a:gd name="T0" fmla="*/ 0 w 586"/>
                  <a:gd name="T1" fmla="*/ 0 h 635"/>
                  <a:gd name="T2" fmla="*/ 0 w 586"/>
                  <a:gd name="T3" fmla="*/ 547 h 635"/>
                  <a:gd name="T4" fmla="*/ 113 w 586"/>
                  <a:gd name="T5" fmla="*/ 547 h 635"/>
                  <a:gd name="T6" fmla="*/ 113 w 586"/>
                  <a:gd name="T7" fmla="*/ 635 h 635"/>
                  <a:gd name="T8" fmla="*/ 254 w 586"/>
                  <a:gd name="T9" fmla="*/ 635 h 635"/>
                  <a:gd name="T10" fmla="*/ 254 w 586"/>
                  <a:gd name="T11" fmla="*/ 547 h 635"/>
                  <a:gd name="T12" fmla="*/ 366 w 586"/>
                  <a:gd name="T13" fmla="*/ 547 h 635"/>
                  <a:gd name="T14" fmla="*/ 366 w 586"/>
                  <a:gd name="T15" fmla="*/ 635 h 635"/>
                  <a:gd name="T16" fmla="*/ 456 w 586"/>
                  <a:gd name="T17" fmla="*/ 635 h 635"/>
                  <a:gd name="T18" fmla="*/ 456 w 586"/>
                  <a:gd name="T19" fmla="*/ 534 h 635"/>
                  <a:gd name="T20" fmla="*/ 586 w 586"/>
                  <a:gd name="T21" fmla="*/ 534 h 635"/>
                  <a:gd name="T22" fmla="*/ 586 w 586"/>
                  <a:gd name="T23" fmla="*/ 378 h 635"/>
                  <a:gd name="T24" fmla="*/ 0 w 586"/>
                  <a:gd name="T25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6" h="635">
                    <a:moveTo>
                      <a:pt x="0" y="0"/>
                    </a:moveTo>
                    <a:lnTo>
                      <a:pt x="0" y="547"/>
                    </a:lnTo>
                    <a:lnTo>
                      <a:pt x="113" y="547"/>
                    </a:lnTo>
                    <a:lnTo>
                      <a:pt x="113" y="635"/>
                    </a:lnTo>
                    <a:lnTo>
                      <a:pt x="254" y="635"/>
                    </a:lnTo>
                    <a:lnTo>
                      <a:pt x="254" y="547"/>
                    </a:lnTo>
                    <a:lnTo>
                      <a:pt x="366" y="547"/>
                    </a:lnTo>
                    <a:lnTo>
                      <a:pt x="366" y="635"/>
                    </a:lnTo>
                    <a:lnTo>
                      <a:pt x="456" y="635"/>
                    </a:lnTo>
                    <a:lnTo>
                      <a:pt x="456" y="534"/>
                    </a:lnTo>
                    <a:lnTo>
                      <a:pt x="586" y="534"/>
                    </a:lnTo>
                    <a:lnTo>
                      <a:pt x="586" y="3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7880350" y="5684838"/>
                <a:ext cx="179388" cy="1089025"/>
              </a:xfrm>
              <a:custGeom>
                <a:avLst/>
                <a:gdLst>
                  <a:gd name="T0" fmla="*/ 113 w 113"/>
                  <a:gd name="T1" fmla="*/ 0 h 686"/>
                  <a:gd name="T2" fmla="*/ 0 w 113"/>
                  <a:gd name="T3" fmla="*/ 0 h 686"/>
                  <a:gd name="T4" fmla="*/ 0 w 113"/>
                  <a:gd name="T5" fmla="*/ 88 h 686"/>
                  <a:gd name="T6" fmla="*/ 56 w 113"/>
                  <a:gd name="T7" fmla="*/ 88 h 686"/>
                  <a:gd name="T8" fmla="*/ 56 w 113"/>
                  <a:gd name="T9" fmla="*/ 686 h 686"/>
                  <a:gd name="T10" fmla="*/ 113 w 113"/>
                  <a:gd name="T11" fmla="*/ 686 h 686"/>
                  <a:gd name="T12" fmla="*/ 113 w 113"/>
                  <a:gd name="T13" fmla="*/ 552 h 686"/>
                  <a:gd name="T14" fmla="*/ 113 w 113"/>
                  <a:gd name="T15" fmla="*/ 88 h 686"/>
                  <a:gd name="T16" fmla="*/ 113 w 113"/>
                  <a:gd name="T1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686">
                    <a:moveTo>
                      <a:pt x="113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56" y="88"/>
                    </a:lnTo>
                    <a:lnTo>
                      <a:pt x="56" y="686"/>
                    </a:lnTo>
                    <a:lnTo>
                      <a:pt x="113" y="686"/>
                    </a:lnTo>
                    <a:lnTo>
                      <a:pt x="113" y="552"/>
                    </a:lnTo>
                    <a:lnTo>
                      <a:pt x="113" y="8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2" name="Freeform 74"/>
              <p:cNvSpPr>
                <a:spLocks/>
              </p:cNvSpPr>
              <p:nvPr/>
            </p:nvSpPr>
            <p:spPr bwMode="auto">
              <a:xfrm>
                <a:off x="7880350" y="5684838"/>
                <a:ext cx="179388" cy="1089025"/>
              </a:xfrm>
              <a:custGeom>
                <a:avLst/>
                <a:gdLst>
                  <a:gd name="T0" fmla="*/ 113 w 113"/>
                  <a:gd name="T1" fmla="*/ 0 h 686"/>
                  <a:gd name="T2" fmla="*/ 0 w 113"/>
                  <a:gd name="T3" fmla="*/ 0 h 686"/>
                  <a:gd name="T4" fmla="*/ 0 w 113"/>
                  <a:gd name="T5" fmla="*/ 88 h 686"/>
                  <a:gd name="T6" fmla="*/ 56 w 113"/>
                  <a:gd name="T7" fmla="*/ 88 h 686"/>
                  <a:gd name="T8" fmla="*/ 56 w 113"/>
                  <a:gd name="T9" fmla="*/ 686 h 686"/>
                  <a:gd name="T10" fmla="*/ 113 w 113"/>
                  <a:gd name="T11" fmla="*/ 686 h 686"/>
                  <a:gd name="T12" fmla="*/ 113 w 113"/>
                  <a:gd name="T13" fmla="*/ 552 h 686"/>
                  <a:gd name="T14" fmla="*/ 113 w 113"/>
                  <a:gd name="T15" fmla="*/ 88 h 686"/>
                  <a:gd name="T16" fmla="*/ 113 w 113"/>
                  <a:gd name="T1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686">
                    <a:moveTo>
                      <a:pt x="113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56" y="88"/>
                    </a:lnTo>
                    <a:lnTo>
                      <a:pt x="56" y="686"/>
                    </a:lnTo>
                    <a:lnTo>
                      <a:pt x="113" y="686"/>
                    </a:lnTo>
                    <a:lnTo>
                      <a:pt x="113" y="552"/>
                    </a:lnTo>
                    <a:lnTo>
                      <a:pt x="113" y="88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3" name="Freeform 75"/>
              <p:cNvSpPr>
                <a:spLocks/>
              </p:cNvSpPr>
              <p:nvPr/>
            </p:nvSpPr>
            <p:spPr bwMode="auto">
              <a:xfrm>
                <a:off x="8283575" y="5684838"/>
                <a:ext cx="177800" cy="1089025"/>
              </a:xfrm>
              <a:custGeom>
                <a:avLst/>
                <a:gdLst>
                  <a:gd name="T0" fmla="*/ 112 w 112"/>
                  <a:gd name="T1" fmla="*/ 0 h 686"/>
                  <a:gd name="T2" fmla="*/ 0 w 112"/>
                  <a:gd name="T3" fmla="*/ 0 h 686"/>
                  <a:gd name="T4" fmla="*/ 0 w 112"/>
                  <a:gd name="T5" fmla="*/ 88 h 686"/>
                  <a:gd name="T6" fmla="*/ 0 w 112"/>
                  <a:gd name="T7" fmla="*/ 686 h 686"/>
                  <a:gd name="T8" fmla="*/ 56 w 112"/>
                  <a:gd name="T9" fmla="*/ 686 h 686"/>
                  <a:gd name="T10" fmla="*/ 56 w 112"/>
                  <a:gd name="T11" fmla="*/ 88 h 686"/>
                  <a:gd name="T12" fmla="*/ 112 w 112"/>
                  <a:gd name="T13" fmla="*/ 88 h 686"/>
                  <a:gd name="T14" fmla="*/ 112 w 112"/>
                  <a:gd name="T15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686">
                    <a:moveTo>
                      <a:pt x="112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0" y="686"/>
                    </a:lnTo>
                    <a:lnTo>
                      <a:pt x="56" y="686"/>
                    </a:lnTo>
                    <a:lnTo>
                      <a:pt x="56" y="88"/>
                    </a:lnTo>
                    <a:lnTo>
                      <a:pt x="112" y="8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4" name="Freeform 76"/>
              <p:cNvSpPr>
                <a:spLocks/>
              </p:cNvSpPr>
              <p:nvPr/>
            </p:nvSpPr>
            <p:spPr bwMode="auto">
              <a:xfrm>
                <a:off x="8283575" y="5684838"/>
                <a:ext cx="177800" cy="1089025"/>
              </a:xfrm>
              <a:custGeom>
                <a:avLst/>
                <a:gdLst>
                  <a:gd name="T0" fmla="*/ 112 w 112"/>
                  <a:gd name="T1" fmla="*/ 0 h 686"/>
                  <a:gd name="T2" fmla="*/ 0 w 112"/>
                  <a:gd name="T3" fmla="*/ 0 h 686"/>
                  <a:gd name="T4" fmla="*/ 0 w 112"/>
                  <a:gd name="T5" fmla="*/ 88 h 686"/>
                  <a:gd name="T6" fmla="*/ 0 w 112"/>
                  <a:gd name="T7" fmla="*/ 686 h 686"/>
                  <a:gd name="T8" fmla="*/ 56 w 112"/>
                  <a:gd name="T9" fmla="*/ 686 h 686"/>
                  <a:gd name="T10" fmla="*/ 56 w 112"/>
                  <a:gd name="T11" fmla="*/ 88 h 686"/>
                  <a:gd name="T12" fmla="*/ 112 w 112"/>
                  <a:gd name="T13" fmla="*/ 88 h 686"/>
                  <a:gd name="T14" fmla="*/ 112 w 112"/>
                  <a:gd name="T15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686">
                    <a:moveTo>
                      <a:pt x="112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0" y="686"/>
                    </a:lnTo>
                    <a:lnTo>
                      <a:pt x="56" y="686"/>
                    </a:lnTo>
                    <a:lnTo>
                      <a:pt x="56" y="88"/>
                    </a:lnTo>
                    <a:lnTo>
                      <a:pt x="112" y="88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5" name="Rectangle 77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206375" cy="160337"/>
              </a:xfrm>
              <a:prstGeom prst="rect">
                <a:avLst/>
              </a:pr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6" name="Rectangle 78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206375" cy="160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7" name="Freeform 79"/>
              <p:cNvSpPr>
                <a:spLocks/>
              </p:cNvSpPr>
              <p:nvPr/>
            </p:nvSpPr>
            <p:spPr bwMode="auto">
              <a:xfrm>
                <a:off x="7988300" y="3446463"/>
                <a:ext cx="603250" cy="550862"/>
              </a:xfrm>
              <a:custGeom>
                <a:avLst/>
                <a:gdLst>
                  <a:gd name="T0" fmla="*/ 135 w 232"/>
                  <a:gd name="T1" fmla="*/ 119 h 212"/>
                  <a:gd name="T2" fmla="*/ 131 w 232"/>
                  <a:gd name="T3" fmla="*/ 115 h 212"/>
                  <a:gd name="T4" fmla="*/ 120 w 232"/>
                  <a:gd name="T5" fmla="*/ 71 h 212"/>
                  <a:gd name="T6" fmla="*/ 78 w 232"/>
                  <a:gd name="T7" fmla="*/ 1 h 212"/>
                  <a:gd name="T8" fmla="*/ 78 w 232"/>
                  <a:gd name="T9" fmla="*/ 3 h 212"/>
                  <a:gd name="T10" fmla="*/ 78 w 232"/>
                  <a:gd name="T11" fmla="*/ 1 h 212"/>
                  <a:gd name="T12" fmla="*/ 21 w 232"/>
                  <a:gd name="T13" fmla="*/ 93 h 212"/>
                  <a:gd name="T14" fmla="*/ 30 w 232"/>
                  <a:gd name="T15" fmla="*/ 125 h 212"/>
                  <a:gd name="T16" fmla="*/ 36 w 232"/>
                  <a:gd name="T17" fmla="*/ 153 h 212"/>
                  <a:gd name="T18" fmla="*/ 59 w 232"/>
                  <a:gd name="T19" fmla="*/ 166 h 212"/>
                  <a:gd name="T20" fmla="*/ 59 w 232"/>
                  <a:gd name="T21" fmla="*/ 168 h 212"/>
                  <a:gd name="T22" fmla="*/ 232 w 232"/>
                  <a:gd name="T23" fmla="*/ 162 h 212"/>
                  <a:gd name="T24" fmla="*/ 135 w 232"/>
                  <a:gd name="T25" fmla="*/ 11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12">
                    <a:moveTo>
                      <a:pt x="135" y="119"/>
                    </a:moveTo>
                    <a:cubicBezTo>
                      <a:pt x="134" y="117"/>
                      <a:pt x="132" y="116"/>
                      <a:pt x="131" y="115"/>
                    </a:cubicBezTo>
                    <a:cubicBezTo>
                      <a:pt x="117" y="100"/>
                      <a:pt x="121" y="90"/>
                      <a:pt x="120" y="71"/>
                    </a:cubicBezTo>
                    <a:cubicBezTo>
                      <a:pt x="119" y="47"/>
                      <a:pt x="103" y="9"/>
                      <a:pt x="78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34" y="0"/>
                      <a:pt x="0" y="58"/>
                      <a:pt x="21" y="93"/>
                    </a:cubicBezTo>
                    <a:cubicBezTo>
                      <a:pt x="28" y="104"/>
                      <a:pt x="30" y="112"/>
                      <a:pt x="30" y="125"/>
                    </a:cubicBezTo>
                    <a:cubicBezTo>
                      <a:pt x="30" y="136"/>
                      <a:pt x="31" y="144"/>
                      <a:pt x="36" y="153"/>
                    </a:cubicBezTo>
                    <a:cubicBezTo>
                      <a:pt x="40" y="159"/>
                      <a:pt x="49" y="164"/>
                      <a:pt x="59" y="166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89" y="212"/>
                      <a:pt x="232" y="162"/>
                      <a:pt x="232" y="162"/>
                    </a:cubicBezTo>
                    <a:cubicBezTo>
                      <a:pt x="204" y="118"/>
                      <a:pt x="135" y="119"/>
                      <a:pt x="135" y="119"/>
                    </a:cubicBezTo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8" name="Freeform 80"/>
              <p:cNvSpPr>
                <a:spLocks/>
              </p:cNvSpPr>
              <p:nvPr/>
            </p:nvSpPr>
            <p:spPr bwMode="auto">
              <a:xfrm>
                <a:off x="8310563" y="3706813"/>
                <a:ext cx="195263" cy="98425"/>
              </a:xfrm>
              <a:custGeom>
                <a:avLst/>
                <a:gdLst>
                  <a:gd name="T0" fmla="*/ 0 w 75"/>
                  <a:gd name="T1" fmla="*/ 0 h 38"/>
                  <a:gd name="T2" fmla="*/ 37 w 75"/>
                  <a:gd name="T3" fmla="*/ 38 h 38"/>
                  <a:gd name="T4" fmla="*/ 75 w 75"/>
                  <a:gd name="T5" fmla="*/ 0 h 38"/>
                  <a:gd name="T6" fmla="*/ 0 w 7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8">
                    <a:moveTo>
                      <a:pt x="0" y="0"/>
                    </a:moveTo>
                    <a:cubicBezTo>
                      <a:pt x="0" y="21"/>
                      <a:pt x="16" y="38"/>
                      <a:pt x="37" y="38"/>
                    </a:cubicBezTo>
                    <a:cubicBezTo>
                      <a:pt x="58" y="38"/>
                      <a:pt x="75" y="21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9" name="Freeform 81"/>
              <p:cNvSpPr>
                <a:spLocks/>
              </p:cNvSpPr>
              <p:nvPr/>
            </p:nvSpPr>
            <p:spPr bwMode="auto">
              <a:xfrm>
                <a:off x="8356600" y="3706813"/>
                <a:ext cx="100013" cy="49212"/>
              </a:xfrm>
              <a:custGeom>
                <a:avLst/>
                <a:gdLst>
                  <a:gd name="T0" fmla="*/ 38 w 38"/>
                  <a:gd name="T1" fmla="*/ 0 h 19"/>
                  <a:gd name="T2" fmla="*/ 0 w 38"/>
                  <a:gd name="T3" fmla="*/ 0 h 19"/>
                  <a:gd name="T4" fmla="*/ 19 w 38"/>
                  <a:gd name="T5" fmla="*/ 19 h 19"/>
                  <a:gd name="T6" fmla="*/ 19 w 38"/>
                  <a:gd name="T7" fmla="*/ 19 h 19"/>
                  <a:gd name="T8" fmla="*/ 38 w 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9" y="19"/>
                      <a:pt x="38" y="10"/>
                      <a:pt x="38" y="0"/>
                    </a:cubicBezTo>
                  </a:path>
                </a:pathLst>
              </a:custGeom>
              <a:solidFill>
                <a:srgbClr val="C9B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</p:grp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10876584" y="3222945"/>
              <a:ext cx="763921" cy="457195"/>
            </a:xfrm>
            <a:custGeom>
              <a:avLst/>
              <a:gdLst>
                <a:gd name="T0" fmla="*/ 218 w 242"/>
                <a:gd name="T1" fmla="*/ 72 h 145"/>
                <a:gd name="T2" fmla="*/ 178 w 242"/>
                <a:gd name="T3" fmla="*/ 41 h 145"/>
                <a:gd name="T4" fmla="*/ 178 w 242"/>
                <a:gd name="T5" fmla="*/ 41 h 145"/>
                <a:gd name="T6" fmla="*/ 178 w 242"/>
                <a:gd name="T7" fmla="*/ 41 h 145"/>
                <a:gd name="T8" fmla="*/ 137 w 242"/>
                <a:gd name="T9" fmla="*/ 0 h 145"/>
                <a:gd name="T10" fmla="*/ 100 w 242"/>
                <a:gd name="T11" fmla="*/ 21 h 145"/>
                <a:gd name="T12" fmla="*/ 87 w 242"/>
                <a:gd name="T13" fmla="*/ 19 h 145"/>
                <a:gd name="T14" fmla="*/ 49 w 242"/>
                <a:gd name="T15" fmla="*/ 58 h 145"/>
                <a:gd name="T16" fmla="*/ 49 w 242"/>
                <a:gd name="T17" fmla="*/ 58 h 145"/>
                <a:gd name="T18" fmla="*/ 44 w 242"/>
                <a:gd name="T19" fmla="*/ 58 h 145"/>
                <a:gd name="T20" fmla="*/ 0 w 242"/>
                <a:gd name="T21" fmla="*/ 101 h 145"/>
                <a:gd name="T22" fmla="*/ 44 w 242"/>
                <a:gd name="T23" fmla="*/ 145 h 145"/>
                <a:gd name="T24" fmla="*/ 204 w 242"/>
                <a:gd name="T25" fmla="*/ 145 h 145"/>
                <a:gd name="T26" fmla="*/ 242 w 242"/>
                <a:gd name="T27" fmla="*/ 107 h 145"/>
                <a:gd name="T28" fmla="*/ 218 w 242"/>
                <a:gd name="T29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45">
                  <a:moveTo>
                    <a:pt x="218" y="72"/>
                  </a:moveTo>
                  <a:cubicBezTo>
                    <a:pt x="213" y="54"/>
                    <a:pt x="197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18"/>
                    <a:pt x="159" y="0"/>
                    <a:pt x="137" y="0"/>
                  </a:cubicBezTo>
                  <a:cubicBezTo>
                    <a:pt x="121" y="0"/>
                    <a:pt x="107" y="8"/>
                    <a:pt x="100" y="21"/>
                  </a:cubicBezTo>
                  <a:cubicBezTo>
                    <a:pt x="96" y="20"/>
                    <a:pt x="92" y="19"/>
                    <a:pt x="87" y="19"/>
                  </a:cubicBezTo>
                  <a:cubicBezTo>
                    <a:pt x="66" y="19"/>
                    <a:pt x="49" y="36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8"/>
                    <a:pt x="45" y="58"/>
                    <a:pt x="44" y="58"/>
                  </a:cubicBezTo>
                  <a:cubicBezTo>
                    <a:pt x="19" y="58"/>
                    <a:pt x="0" y="77"/>
                    <a:pt x="0" y="101"/>
                  </a:cubicBezTo>
                  <a:cubicBezTo>
                    <a:pt x="0" y="125"/>
                    <a:pt x="19" y="145"/>
                    <a:pt x="4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25" y="145"/>
                    <a:pt x="242" y="128"/>
                    <a:pt x="242" y="107"/>
                  </a:cubicBezTo>
                  <a:cubicBezTo>
                    <a:pt x="242" y="91"/>
                    <a:pt x="232" y="78"/>
                    <a:pt x="218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53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196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40" y="1187644"/>
            <a:ext cx="4123905" cy="2311551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253" y="1187644"/>
            <a:ext cx="4123905" cy="2311551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1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61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1186356"/>
            <a:ext cx="7172010" cy="2697988"/>
          </a:xfrm>
          <a:noFill/>
        </p:spPr>
        <p:txBody>
          <a:bodyPr tIns="91440" bIns="91440" anchor="t" anchorCtr="0"/>
          <a:lstStyle>
            <a:lvl1pPr>
              <a:defRPr sz="5882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3" y="3877280"/>
            <a:ext cx="7172008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37196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1186356"/>
            <a:ext cx="7172009" cy="2697988"/>
          </a:xfrm>
          <a:noFill/>
        </p:spPr>
        <p:txBody>
          <a:bodyPr tIns="91440" bIns="91440" anchor="t" anchorCtr="0"/>
          <a:lstStyle>
            <a:lvl1pPr>
              <a:defRPr lang="en-US" sz="5882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5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931081"/>
            <a:ext cx="8605477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2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2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931081"/>
            <a:ext cx="8596568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2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8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931081"/>
            <a:ext cx="8605477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2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3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72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28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8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2" y="3877271"/>
            <a:ext cx="6275507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075840"/>
            <a:ext cx="7172008" cy="1801436"/>
          </a:xfrm>
          <a:noFill/>
        </p:spPr>
        <p:txBody>
          <a:bodyPr lIns="146304" tIns="91440" rIns="146304" bIns="91440" anchor="t" anchorCtr="0"/>
          <a:lstStyle>
            <a:lvl1pPr>
              <a:defRPr sz="4706" spc="-74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8252" y="6118623"/>
            <a:ext cx="1255520" cy="2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13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2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1" tIns="34291" rIns="34291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32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62" y="1197325"/>
            <a:ext cx="8605476" cy="1997712"/>
          </a:xfrm>
        </p:spPr>
        <p:txBody>
          <a:bodyPr/>
          <a:lstStyle>
            <a:lvl1pPr marL="0" indent="0">
              <a:buNone/>
              <a:defRPr sz="313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8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0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6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6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53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83051" y="6198020"/>
            <a:ext cx="8605477" cy="368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300" tIns="143440" rIns="179300" bIns="143440" numCol="1" anchor="t" anchorCtr="0" compatLnSpc="1">
            <a:prstTxWarp prst="textNoShape">
              <a:avLst/>
            </a:prstTxWarp>
            <a:spAutoFit/>
          </a:bodyPr>
          <a:lstStyle/>
          <a:p>
            <a:pPr defTabSz="685421" eaLnBrk="0" hangingPunct="0"/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15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41" y="3083653"/>
            <a:ext cx="3224135" cy="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6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62" y="1189177"/>
            <a:ext cx="8605477" cy="2396047"/>
          </a:xfrm>
          <a:prstGeom prst="rect">
            <a:avLst/>
          </a:prstGeom>
        </p:spPr>
        <p:txBody>
          <a:bodyPr/>
          <a:lstStyle>
            <a:lvl1pPr marL="213586" indent="-213586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68" indent="-20658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54" indent="-213586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21" indent="-16806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888" indent="-16806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137" spc="-3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3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97712"/>
          </a:xfrm>
        </p:spPr>
        <p:txBody>
          <a:bodyPr wrap="square">
            <a:spAutoFit/>
          </a:bodyPr>
          <a:lstStyle>
            <a:lvl1pPr>
              <a:defRPr sz="3529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1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_Optio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2" y="3877271"/>
            <a:ext cx="6275507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075840"/>
            <a:ext cx="7172008" cy="1801436"/>
          </a:xfrm>
          <a:noFill/>
        </p:spPr>
        <p:txBody>
          <a:bodyPr lIns="146304" tIns="91440" rIns="146304" bIns="91440" anchor="t" anchorCtr="0"/>
          <a:lstStyle>
            <a:lvl1pPr>
              <a:defRPr sz="4706" spc="-74" baseline="0">
                <a:gradFill>
                  <a:gsLst>
                    <a:gs pos="74747">
                      <a:schemeClr val="tx1"/>
                    </a:gs>
                    <a:gs pos="5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8252" y="6118623"/>
            <a:ext cx="1255523" cy="2689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11541" y="749091"/>
            <a:ext cx="3663197" cy="5693333"/>
            <a:chOff x="7498383" y="479775"/>
            <a:chExt cx="4142122" cy="6437312"/>
          </a:xfrm>
        </p:grpSpPr>
        <p:grpSp>
          <p:nvGrpSpPr>
            <p:cNvPr id="8" name="Group 7"/>
            <p:cNvGrpSpPr/>
            <p:nvPr/>
          </p:nvGrpSpPr>
          <p:grpSpPr>
            <a:xfrm>
              <a:off x="7498383" y="479775"/>
              <a:ext cx="3810000" cy="6437312"/>
              <a:chOff x="7407275" y="388938"/>
              <a:chExt cx="3810000" cy="6437312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407275" y="6561138"/>
                <a:ext cx="3708400" cy="265112"/>
              </a:xfrm>
              <a:custGeom>
                <a:avLst/>
                <a:gdLst>
                  <a:gd name="T0" fmla="*/ 1382 w 1425"/>
                  <a:gd name="T1" fmla="*/ 0 h 102"/>
                  <a:gd name="T2" fmla="*/ 1376 w 1425"/>
                  <a:gd name="T3" fmla="*/ 1 h 102"/>
                  <a:gd name="T4" fmla="*/ 1376 w 1425"/>
                  <a:gd name="T5" fmla="*/ 0 h 102"/>
                  <a:gd name="T6" fmla="*/ 1298 w 1425"/>
                  <a:gd name="T7" fmla="*/ 0 h 102"/>
                  <a:gd name="T8" fmla="*/ 1298 w 1425"/>
                  <a:gd name="T9" fmla="*/ 81 h 102"/>
                  <a:gd name="T10" fmla="*/ 1230 w 1425"/>
                  <a:gd name="T11" fmla="*/ 81 h 102"/>
                  <a:gd name="T12" fmla="*/ 1230 w 1425"/>
                  <a:gd name="T13" fmla="*/ 0 h 102"/>
                  <a:gd name="T14" fmla="*/ 954 w 1425"/>
                  <a:gd name="T15" fmla="*/ 0 h 102"/>
                  <a:gd name="T16" fmla="*/ 954 w 1425"/>
                  <a:gd name="T17" fmla="*/ 81 h 102"/>
                  <a:gd name="T18" fmla="*/ 886 w 1425"/>
                  <a:gd name="T19" fmla="*/ 81 h 102"/>
                  <a:gd name="T20" fmla="*/ 886 w 1425"/>
                  <a:gd name="T21" fmla="*/ 0 h 102"/>
                  <a:gd name="T22" fmla="*/ 775 w 1425"/>
                  <a:gd name="T23" fmla="*/ 0 h 102"/>
                  <a:gd name="T24" fmla="*/ 835 w 1425"/>
                  <a:gd name="T25" fmla="*/ 60 h 102"/>
                  <a:gd name="T26" fmla="*/ 835 w 1425"/>
                  <a:gd name="T27" fmla="*/ 82 h 102"/>
                  <a:gd name="T28" fmla="*/ 664 w 1425"/>
                  <a:gd name="T29" fmla="*/ 82 h 102"/>
                  <a:gd name="T30" fmla="*/ 659 w 1425"/>
                  <a:gd name="T31" fmla="*/ 82 h 102"/>
                  <a:gd name="T32" fmla="*/ 659 w 1425"/>
                  <a:gd name="T33" fmla="*/ 0 h 102"/>
                  <a:gd name="T34" fmla="*/ 573 w 1425"/>
                  <a:gd name="T35" fmla="*/ 0 h 102"/>
                  <a:gd name="T36" fmla="*/ 573 w 1425"/>
                  <a:gd name="T37" fmla="*/ 19 h 102"/>
                  <a:gd name="T38" fmla="*/ 615 w 1425"/>
                  <a:gd name="T39" fmla="*/ 60 h 102"/>
                  <a:gd name="T40" fmla="*/ 615 w 1425"/>
                  <a:gd name="T41" fmla="*/ 82 h 102"/>
                  <a:gd name="T42" fmla="*/ 444 w 1425"/>
                  <a:gd name="T43" fmla="*/ 82 h 102"/>
                  <a:gd name="T44" fmla="*/ 444 w 1425"/>
                  <a:gd name="T45" fmla="*/ 0 h 102"/>
                  <a:gd name="T46" fmla="*/ 405 w 1425"/>
                  <a:gd name="T47" fmla="*/ 0 h 102"/>
                  <a:gd name="T48" fmla="*/ 405 w 1425"/>
                  <a:gd name="T49" fmla="*/ 82 h 102"/>
                  <a:gd name="T50" fmla="*/ 337 w 1425"/>
                  <a:gd name="T51" fmla="*/ 82 h 102"/>
                  <a:gd name="T52" fmla="*/ 337 w 1425"/>
                  <a:gd name="T53" fmla="*/ 0 h 102"/>
                  <a:gd name="T54" fmla="*/ 251 w 1425"/>
                  <a:gd name="T55" fmla="*/ 0 h 102"/>
                  <a:gd name="T56" fmla="*/ 251 w 1425"/>
                  <a:gd name="T57" fmla="*/ 82 h 102"/>
                  <a:gd name="T58" fmla="*/ 182 w 1425"/>
                  <a:gd name="T59" fmla="*/ 82 h 102"/>
                  <a:gd name="T60" fmla="*/ 182 w 1425"/>
                  <a:gd name="T61" fmla="*/ 0 h 102"/>
                  <a:gd name="T62" fmla="*/ 38 w 1425"/>
                  <a:gd name="T63" fmla="*/ 0 h 102"/>
                  <a:gd name="T64" fmla="*/ 38 w 1425"/>
                  <a:gd name="T65" fmla="*/ 1 h 102"/>
                  <a:gd name="T66" fmla="*/ 0 w 1425"/>
                  <a:gd name="T67" fmla="*/ 51 h 102"/>
                  <a:gd name="T68" fmla="*/ 43 w 1425"/>
                  <a:gd name="T69" fmla="*/ 102 h 102"/>
                  <a:gd name="T70" fmla="*/ 1382 w 1425"/>
                  <a:gd name="T71" fmla="*/ 102 h 102"/>
                  <a:gd name="T72" fmla="*/ 1425 w 1425"/>
                  <a:gd name="T73" fmla="*/ 51 h 102"/>
                  <a:gd name="T74" fmla="*/ 1382 w 1425"/>
                  <a:gd name="T7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5" h="102">
                    <a:moveTo>
                      <a:pt x="1382" y="0"/>
                    </a:moveTo>
                    <a:cubicBezTo>
                      <a:pt x="1380" y="0"/>
                      <a:pt x="1378" y="0"/>
                      <a:pt x="1376" y="1"/>
                    </a:cubicBezTo>
                    <a:cubicBezTo>
                      <a:pt x="1376" y="0"/>
                      <a:pt x="1376" y="0"/>
                      <a:pt x="1376" y="0"/>
                    </a:cubicBezTo>
                    <a:cubicBezTo>
                      <a:pt x="1298" y="0"/>
                      <a:pt x="1298" y="0"/>
                      <a:pt x="1298" y="0"/>
                    </a:cubicBezTo>
                    <a:cubicBezTo>
                      <a:pt x="1298" y="81"/>
                      <a:pt x="1298" y="81"/>
                      <a:pt x="1298" y="81"/>
                    </a:cubicBezTo>
                    <a:cubicBezTo>
                      <a:pt x="1230" y="81"/>
                      <a:pt x="1230" y="81"/>
                      <a:pt x="1230" y="81"/>
                    </a:cubicBezTo>
                    <a:cubicBezTo>
                      <a:pt x="1230" y="0"/>
                      <a:pt x="1230" y="0"/>
                      <a:pt x="1230" y="0"/>
                    </a:cubicBezTo>
                    <a:cubicBezTo>
                      <a:pt x="954" y="0"/>
                      <a:pt x="954" y="0"/>
                      <a:pt x="954" y="0"/>
                    </a:cubicBezTo>
                    <a:cubicBezTo>
                      <a:pt x="954" y="81"/>
                      <a:pt x="954" y="81"/>
                      <a:pt x="954" y="81"/>
                    </a:cubicBezTo>
                    <a:cubicBezTo>
                      <a:pt x="886" y="81"/>
                      <a:pt x="886" y="81"/>
                      <a:pt x="886" y="81"/>
                    </a:cubicBezTo>
                    <a:cubicBezTo>
                      <a:pt x="886" y="0"/>
                      <a:pt x="886" y="0"/>
                      <a:pt x="886" y="0"/>
                    </a:cubicBezTo>
                    <a:cubicBezTo>
                      <a:pt x="775" y="0"/>
                      <a:pt x="775" y="0"/>
                      <a:pt x="775" y="0"/>
                    </a:cubicBezTo>
                    <a:cubicBezTo>
                      <a:pt x="835" y="60"/>
                      <a:pt x="835" y="60"/>
                      <a:pt x="835" y="60"/>
                    </a:cubicBezTo>
                    <a:cubicBezTo>
                      <a:pt x="835" y="82"/>
                      <a:pt x="835" y="82"/>
                      <a:pt x="835" y="82"/>
                    </a:cubicBezTo>
                    <a:cubicBezTo>
                      <a:pt x="664" y="82"/>
                      <a:pt x="664" y="82"/>
                      <a:pt x="664" y="82"/>
                    </a:cubicBezTo>
                    <a:cubicBezTo>
                      <a:pt x="659" y="82"/>
                      <a:pt x="659" y="82"/>
                      <a:pt x="659" y="82"/>
                    </a:cubicBezTo>
                    <a:cubicBezTo>
                      <a:pt x="659" y="0"/>
                      <a:pt x="659" y="0"/>
                      <a:pt x="659" y="0"/>
                    </a:cubicBezTo>
                    <a:cubicBezTo>
                      <a:pt x="573" y="0"/>
                      <a:pt x="573" y="0"/>
                      <a:pt x="573" y="0"/>
                    </a:cubicBezTo>
                    <a:cubicBezTo>
                      <a:pt x="573" y="19"/>
                      <a:pt x="573" y="19"/>
                      <a:pt x="573" y="19"/>
                    </a:cubicBezTo>
                    <a:cubicBezTo>
                      <a:pt x="615" y="60"/>
                      <a:pt x="615" y="60"/>
                      <a:pt x="615" y="60"/>
                    </a:cubicBezTo>
                    <a:cubicBezTo>
                      <a:pt x="615" y="82"/>
                      <a:pt x="615" y="82"/>
                      <a:pt x="615" y="82"/>
                    </a:cubicBezTo>
                    <a:cubicBezTo>
                      <a:pt x="444" y="82"/>
                      <a:pt x="444" y="82"/>
                      <a:pt x="444" y="82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05" y="0"/>
                      <a:pt x="405" y="0"/>
                      <a:pt x="405" y="0"/>
                    </a:cubicBezTo>
                    <a:cubicBezTo>
                      <a:pt x="405" y="82"/>
                      <a:pt x="405" y="82"/>
                      <a:pt x="405" y="82"/>
                    </a:cubicBezTo>
                    <a:cubicBezTo>
                      <a:pt x="337" y="82"/>
                      <a:pt x="337" y="82"/>
                      <a:pt x="337" y="82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1" y="82"/>
                      <a:pt x="251" y="82"/>
                      <a:pt x="251" y="82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17" y="4"/>
                      <a:pt x="0" y="25"/>
                      <a:pt x="0" y="51"/>
                    </a:cubicBezTo>
                    <a:cubicBezTo>
                      <a:pt x="0" y="80"/>
                      <a:pt x="19" y="102"/>
                      <a:pt x="43" y="102"/>
                    </a:cubicBezTo>
                    <a:cubicBezTo>
                      <a:pt x="47" y="102"/>
                      <a:pt x="1378" y="102"/>
                      <a:pt x="1382" y="102"/>
                    </a:cubicBezTo>
                    <a:cubicBezTo>
                      <a:pt x="1406" y="102"/>
                      <a:pt x="1425" y="80"/>
                      <a:pt x="1425" y="51"/>
                    </a:cubicBezTo>
                    <a:cubicBezTo>
                      <a:pt x="1425" y="23"/>
                      <a:pt x="1406" y="0"/>
                      <a:pt x="1382" y="0"/>
                    </a:cubicBezTo>
                  </a:path>
                </a:pathLst>
              </a:custGeom>
              <a:solidFill>
                <a:srgbClr val="000000">
                  <a:alpha val="13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8135938" y="5138738"/>
                <a:ext cx="2649538" cy="1631950"/>
              </a:xfrm>
              <a:custGeom>
                <a:avLst/>
                <a:gdLst>
                  <a:gd name="T0" fmla="*/ 0 w 1669"/>
                  <a:gd name="T1" fmla="*/ 0 h 1028"/>
                  <a:gd name="T2" fmla="*/ 0 w 1669"/>
                  <a:gd name="T3" fmla="*/ 128 h 1028"/>
                  <a:gd name="T4" fmla="*/ 993 w 1669"/>
                  <a:gd name="T5" fmla="*/ 128 h 1028"/>
                  <a:gd name="T6" fmla="*/ 993 w 1669"/>
                  <a:gd name="T7" fmla="*/ 1028 h 1028"/>
                  <a:gd name="T8" fmla="*/ 1105 w 1669"/>
                  <a:gd name="T9" fmla="*/ 1028 h 1028"/>
                  <a:gd name="T10" fmla="*/ 1105 w 1669"/>
                  <a:gd name="T11" fmla="*/ 128 h 1028"/>
                  <a:gd name="T12" fmla="*/ 1557 w 1669"/>
                  <a:gd name="T13" fmla="*/ 128 h 1028"/>
                  <a:gd name="T14" fmla="*/ 1557 w 1669"/>
                  <a:gd name="T15" fmla="*/ 1028 h 1028"/>
                  <a:gd name="T16" fmla="*/ 1669 w 1669"/>
                  <a:gd name="T17" fmla="*/ 1028 h 1028"/>
                  <a:gd name="T18" fmla="*/ 1669 w 1669"/>
                  <a:gd name="T19" fmla="*/ 128 h 1028"/>
                  <a:gd name="T20" fmla="*/ 1669 w 1669"/>
                  <a:gd name="T21" fmla="*/ 118 h 1028"/>
                  <a:gd name="T22" fmla="*/ 1669 w 1669"/>
                  <a:gd name="T23" fmla="*/ 0 h 1028"/>
                  <a:gd name="T24" fmla="*/ 0 w 1669"/>
                  <a:gd name="T25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9" h="1028">
                    <a:moveTo>
                      <a:pt x="0" y="0"/>
                    </a:moveTo>
                    <a:lnTo>
                      <a:pt x="0" y="128"/>
                    </a:lnTo>
                    <a:lnTo>
                      <a:pt x="993" y="128"/>
                    </a:lnTo>
                    <a:lnTo>
                      <a:pt x="993" y="1028"/>
                    </a:lnTo>
                    <a:lnTo>
                      <a:pt x="1105" y="1028"/>
                    </a:lnTo>
                    <a:lnTo>
                      <a:pt x="1105" y="128"/>
                    </a:lnTo>
                    <a:lnTo>
                      <a:pt x="1557" y="128"/>
                    </a:lnTo>
                    <a:lnTo>
                      <a:pt x="1557" y="1028"/>
                    </a:lnTo>
                    <a:lnTo>
                      <a:pt x="1669" y="1028"/>
                    </a:lnTo>
                    <a:lnTo>
                      <a:pt x="1669" y="128"/>
                    </a:lnTo>
                    <a:lnTo>
                      <a:pt x="1669" y="118"/>
                    </a:lnTo>
                    <a:lnTo>
                      <a:pt x="16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8135938" y="5138738"/>
                <a:ext cx="2649538" cy="1631950"/>
              </a:xfrm>
              <a:custGeom>
                <a:avLst/>
                <a:gdLst>
                  <a:gd name="T0" fmla="*/ 0 w 1669"/>
                  <a:gd name="T1" fmla="*/ 0 h 1028"/>
                  <a:gd name="T2" fmla="*/ 0 w 1669"/>
                  <a:gd name="T3" fmla="*/ 128 h 1028"/>
                  <a:gd name="T4" fmla="*/ 993 w 1669"/>
                  <a:gd name="T5" fmla="*/ 128 h 1028"/>
                  <a:gd name="T6" fmla="*/ 993 w 1669"/>
                  <a:gd name="T7" fmla="*/ 1028 h 1028"/>
                  <a:gd name="T8" fmla="*/ 1105 w 1669"/>
                  <a:gd name="T9" fmla="*/ 1028 h 1028"/>
                  <a:gd name="T10" fmla="*/ 1105 w 1669"/>
                  <a:gd name="T11" fmla="*/ 128 h 1028"/>
                  <a:gd name="T12" fmla="*/ 1557 w 1669"/>
                  <a:gd name="T13" fmla="*/ 128 h 1028"/>
                  <a:gd name="T14" fmla="*/ 1557 w 1669"/>
                  <a:gd name="T15" fmla="*/ 1028 h 1028"/>
                  <a:gd name="T16" fmla="*/ 1669 w 1669"/>
                  <a:gd name="T17" fmla="*/ 1028 h 1028"/>
                  <a:gd name="T18" fmla="*/ 1669 w 1669"/>
                  <a:gd name="T19" fmla="*/ 128 h 1028"/>
                  <a:gd name="T20" fmla="*/ 1669 w 1669"/>
                  <a:gd name="T21" fmla="*/ 118 h 1028"/>
                  <a:gd name="T22" fmla="*/ 1669 w 1669"/>
                  <a:gd name="T23" fmla="*/ 0 h 1028"/>
                  <a:gd name="T24" fmla="*/ 0 w 1669"/>
                  <a:gd name="T25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9" h="1028">
                    <a:moveTo>
                      <a:pt x="0" y="0"/>
                    </a:moveTo>
                    <a:lnTo>
                      <a:pt x="0" y="128"/>
                    </a:lnTo>
                    <a:lnTo>
                      <a:pt x="993" y="128"/>
                    </a:lnTo>
                    <a:lnTo>
                      <a:pt x="993" y="1028"/>
                    </a:lnTo>
                    <a:lnTo>
                      <a:pt x="1105" y="1028"/>
                    </a:lnTo>
                    <a:lnTo>
                      <a:pt x="1105" y="128"/>
                    </a:lnTo>
                    <a:lnTo>
                      <a:pt x="1557" y="128"/>
                    </a:lnTo>
                    <a:lnTo>
                      <a:pt x="1557" y="1028"/>
                    </a:lnTo>
                    <a:lnTo>
                      <a:pt x="1669" y="1028"/>
                    </a:lnTo>
                    <a:lnTo>
                      <a:pt x="1669" y="128"/>
                    </a:lnTo>
                    <a:lnTo>
                      <a:pt x="1669" y="118"/>
                    </a:lnTo>
                    <a:lnTo>
                      <a:pt x="166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9801225" y="5138738"/>
                <a:ext cx="984250" cy="1631950"/>
              </a:xfrm>
              <a:custGeom>
                <a:avLst/>
                <a:gdLst>
                  <a:gd name="T0" fmla="*/ 620 w 620"/>
                  <a:gd name="T1" fmla="*/ 0 h 1028"/>
                  <a:gd name="T2" fmla="*/ 0 w 620"/>
                  <a:gd name="T3" fmla="*/ 0 h 1028"/>
                  <a:gd name="T4" fmla="*/ 0 w 620"/>
                  <a:gd name="T5" fmla="*/ 114 h 1028"/>
                  <a:gd name="T6" fmla="*/ 0 w 620"/>
                  <a:gd name="T7" fmla="*/ 128 h 1028"/>
                  <a:gd name="T8" fmla="*/ 0 w 620"/>
                  <a:gd name="T9" fmla="*/ 1028 h 1028"/>
                  <a:gd name="T10" fmla="*/ 56 w 620"/>
                  <a:gd name="T11" fmla="*/ 1028 h 1028"/>
                  <a:gd name="T12" fmla="*/ 56 w 620"/>
                  <a:gd name="T13" fmla="*/ 896 h 1028"/>
                  <a:gd name="T14" fmla="*/ 56 w 620"/>
                  <a:gd name="T15" fmla="*/ 128 h 1028"/>
                  <a:gd name="T16" fmla="*/ 564 w 620"/>
                  <a:gd name="T17" fmla="*/ 128 h 1028"/>
                  <a:gd name="T18" fmla="*/ 564 w 620"/>
                  <a:gd name="T19" fmla="*/ 1028 h 1028"/>
                  <a:gd name="T20" fmla="*/ 620 w 620"/>
                  <a:gd name="T21" fmla="*/ 1028 h 1028"/>
                  <a:gd name="T22" fmla="*/ 620 w 620"/>
                  <a:gd name="T23" fmla="*/ 896 h 1028"/>
                  <a:gd name="T24" fmla="*/ 620 w 620"/>
                  <a:gd name="T25" fmla="*/ 128 h 1028"/>
                  <a:gd name="T26" fmla="*/ 620 w 620"/>
                  <a:gd name="T27" fmla="*/ 118 h 1028"/>
                  <a:gd name="T28" fmla="*/ 620 w 620"/>
                  <a:gd name="T29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0" h="1028">
                    <a:moveTo>
                      <a:pt x="620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0" y="1028"/>
                    </a:lnTo>
                    <a:lnTo>
                      <a:pt x="56" y="1028"/>
                    </a:lnTo>
                    <a:lnTo>
                      <a:pt x="56" y="896"/>
                    </a:lnTo>
                    <a:lnTo>
                      <a:pt x="56" y="128"/>
                    </a:lnTo>
                    <a:lnTo>
                      <a:pt x="564" y="128"/>
                    </a:lnTo>
                    <a:lnTo>
                      <a:pt x="564" y="1028"/>
                    </a:lnTo>
                    <a:lnTo>
                      <a:pt x="620" y="1028"/>
                    </a:lnTo>
                    <a:lnTo>
                      <a:pt x="620" y="896"/>
                    </a:lnTo>
                    <a:lnTo>
                      <a:pt x="620" y="128"/>
                    </a:lnTo>
                    <a:lnTo>
                      <a:pt x="620" y="11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9801225" y="5138738"/>
                <a:ext cx="984250" cy="1631950"/>
              </a:xfrm>
              <a:custGeom>
                <a:avLst/>
                <a:gdLst>
                  <a:gd name="T0" fmla="*/ 620 w 620"/>
                  <a:gd name="T1" fmla="*/ 0 h 1028"/>
                  <a:gd name="T2" fmla="*/ 0 w 620"/>
                  <a:gd name="T3" fmla="*/ 0 h 1028"/>
                  <a:gd name="T4" fmla="*/ 0 w 620"/>
                  <a:gd name="T5" fmla="*/ 114 h 1028"/>
                  <a:gd name="T6" fmla="*/ 0 w 620"/>
                  <a:gd name="T7" fmla="*/ 128 h 1028"/>
                  <a:gd name="T8" fmla="*/ 0 w 620"/>
                  <a:gd name="T9" fmla="*/ 1028 h 1028"/>
                  <a:gd name="T10" fmla="*/ 56 w 620"/>
                  <a:gd name="T11" fmla="*/ 1028 h 1028"/>
                  <a:gd name="T12" fmla="*/ 56 w 620"/>
                  <a:gd name="T13" fmla="*/ 896 h 1028"/>
                  <a:gd name="T14" fmla="*/ 56 w 620"/>
                  <a:gd name="T15" fmla="*/ 128 h 1028"/>
                  <a:gd name="T16" fmla="*/ 564 w 620"/>
                  <a:gd name="T17" fmla="*/ 128 h 1028"/>
                  <a:gd name="T18" fmla="*/ 564 w 620"/>
                  <a:gd name="T19" fmla="*/ 1028 h 1028"/>
                  <a:gd name="T20" fmla="*/ 620 w 620"/>
                  <a:gd name="T21" fmla="*/ 1028 h 1028"/>
                  <a:gd name="T22" fmla="*/ 620 w 620"/>
                  <a:gd name="T23" fmla="*/ 896 h 1028"/>
                  <a:gd name="T24" fmla="*/ 620 w 620"/>
                  <a:gd name="T25" fmla="*/ 128 h 1028"/>
                  <a:gd name="T26" fmla="*/ 620 w 620"/>
                  <a:gd name="T27" fmla="*/ 118 h 1028"/>
                  <a:gd name="T28" fmla="*/ 620 w 620"/>
                  <a:gd name="T29" fmla="*/ 0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0" h="1028">
                    <a:moveTo>
                      <a:pt x="620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0" y="1028"/>
                    </a:lnTo>
                    <a:lnTo>
                      <a:pt x="56" y="1028"/>
                    </a:lnTo>
                    <a:lnTo>
                      <a:pt x="56" y="896"/>
                    </a:lnTo>
                    <a:lnTo>
                      <a:pt x="56" y="128"/>
                    </a:lnTo>
                    <a:lnTo>
                      <a:pt x="564" y="128"/>
                    </a:lnTo>
                    <a:lnTo>
                      <a:pt x="564" y="1028"/>
                    </a:lnTo>
                    <a:lnTo>
                      <a:pt x="620" y="1028"/>
                    </a:lnTo>
                    <a:lnTo>
                      <a:pt x="620" y="896"/>
                    </a:lnTo>
                    <a:lnTo>
                      <a:pt x="620" y="128"/>
                    </a:lnTo>
                    <a:lnTo>
                      <a:pt x="620" y="118"/>
                    </a:lnTo>
                    <a:lnTo>
                      <a:pt x="6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8583613" y="388938"/>
                <a:ext cx="2087563" cy="1252537"/>
              </a:xfrm>
              <a:custGeom>
                <a:avLst/>
                <a:gdLst>
                  <a:gd name="T0" fmla="*/ 723 w 802"/>
                  <a:gd name="T1" fmla="*/ 240 h 482"/>
                  <a:gd name="T2" fmla="*/ 590 w 802"/>
                  <a:gd name="T3" fmla="*/ 136 h 482"/>
                  <a:gd name="T4" fmla="*/ 589 w 802"/>
                  <a:gd name="T5" fmla="*/ 136 h 482"/>
                  <a:gd name="T6" fmla="*/ 589 w 802"/>
                  <a:gd name="T7" fmla="*/ 136 h 482"/>
                  <a:gd name="T8" fmla="*/ 453 w 802"/>
                  <a:gd name="T9" fmla="*/ 0 h 482"/>
                  <a:gd name="T10" fmla="*/ 333 w 802"/>
                  <a:gd name="T11" fmla="*/ 72 h 482"/>
                  <a:gd name="T12" fmla="*/ 290 w 802"/>
                  <a:gd name="T13" fmla="*/ 64 h 482"/>
                  <a:gd name="T14" fmla="*/ 162 w 802"/>
                  <a:gd name="T15" fmla="*/ 192 h 482"/>
                  <a:gd name="T16" fmla="*/ 162 w 802"/>
                  <a:gd name="T17" fmla="*/ 193 h 482"/>
                  <a:gd name="T18" fmla="*/ 145 w 802"/>
                  <a:gd name="T19" fmla="*/ 192 h 482"/>
                  <a:gd name="T20" fmla="*/ 0 w 802"/>
                  <a:gd name="T21" fmla="*/ 337 h 482"/>
                  <a:gd name="T22" fmla="*/ 145 w 802"/>
                  <a:gd name="T23" fmla="*/ 482 h 482"/>
                  <a:gd name="T24" fmla="*/ 677 w 802"/>
                  <a:gd name="T25" fmla="*/ 482 h 482"/>
                  <a:gd name="T26" fmla="*/ 802 w 802"/>
                  <a:gd name="T27" fmla="*/ 357 h 482"/>
                  <a:gd name="T28" fmla="*/ 723 w 802"/>
                  <a:gd name="T29" fmla="*/ 24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2" h="482">
                    <a:moveTo>
                      <a:pt x="723" y="240"/>
                    </a:moveTo>
                    <a:cubicBezTo>
                      <a:pt x="708" y="180"/>
                      <a:pt x="654" y="136"/>
                      <a:pt x="590" y="136"/>
                    </a:cubicBezTo>
                    <a:cubicBezTo>
                      <a:pt x="590" y="136"/>
                      <a:pt x="590" y="136"/>
                      <a:pt x="589" y="136"/>
                    </a:cubicBezTo>
                    <a:cubicBezTo>
                      <a:pt x="589" y="136"/>
                      <a:pt x="589" y="136"/>
                      <a:pt x="589" y="136"/>
                    </a:cubicBezTo>
                    <a:cubicBezTo>
                      <a:pt x="589" y="61"/>
                      <a:pt x="528" y="0"/>
                      <a:pt x="453" y="0"/>
                    </a:cubicBezTo>
                    <a:cubicBezTo>
                      <a:pt x="401" y="0"/>
                      <a:pt x="356" y="29"/>
                      <a:pt x="333" y="72"/>
                    </a:cubicBezTo>
                    <a:cubicBezTo>
                      <a:pt x="320" y="67"/>
                      <a:pt x="305" y="64"/>
                      <a:pt x="290" y="64"/>
                    </a:cubicBezTo>
                    <a:cubicBezTo>
                      <a:pt x="219" y="64"/>
                      <a:pt x="162" y="121"/>
                      <a:pt x="162" y="192"/>
                    </a:cubicBezTo>
                    <a:cubicBezTo>
                      <a:pt x="162" y="192"/>
                      <a:pt x="162" y="193"/>
                      <a:pt x="162" y="193"/>
                    </a:cubicBezTo>
                    <a:cubicBezTo>
                      <a:pt x="156" y="192"/>
                      <a:pt x="151" y="192"/>
                      <a:pt x="145" y="192"/>
                    </a:cubicBezTo>
                    <a:cubicBezTo>
                      <a:pt x="65" y="192"/>
                      <a:pt x="0" y="257"/>
                      <a:pt x="0" y="337"/>
                    </a:cubicBezTo>
                    <a:cubicBezTo>
                      <a:pt x="0" y="417"/>
                      <a:pt x="65" y="482"/>
                      <a:pt x="145" y="482"/>
                    </a:cubicBezTo>
                    <a:cubicBezTo>
                      <a:pt x="677" y="482"/>
                      <a:pt x="677" y="482"/>
                      <a:pt x="677" y="482"/>
                    </a:cubicBezTo>
                    <a:cubicBezTo>
                      <a:pt x="746" y="482"/>
                      <a:pt x="802" y="426"/>
                      <a:pt x="802" y="357"/>
                    </a:cubicBezTo>
                    <a:cubicBezTo>
                      <a:pt x="802" y="304"/>
                      <a:pt x="770" y="258"/>
                      <a:pt x="723" y="2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8831263" y="3778250"/>
                <a:ext cx="1446213" cy="1177925"/>
              </a:xfrm>
              <a:custGeom>
                <a:avLst/>
                <a:gdLst>
                  <a:gd name="T0" fmla="*/ 0 w 556"/>
                  <a:gd name="T1" fmla="*/ 28 h 453"/>
                  <a:gd name="T2" fmla="*/ 0 w 556"/>
                  <a:gd name="T3" fmla="*/ 425 h 453"/>
                  <a:gd name="T4" fmla="*/ 28 w 556"/>
                  <a:gd name="T5" fmla="*/ 453 h 453"/>
                  <a:gd name="T6" fmla="*/ 527 w 556"/>
                  <a:gd name="T7" fmla="*/ 453 h 453"/>
                  <a:gd name="T8" fmla="*/ 556 w 556"/>
                  <a:gd name="T9" fmla="*/ 425 h 453"/>
                  <a:gd name="T10" fmla="*/ 556 w 556"/>
                  <a:gd name="T11" fmla="*/ 28 h 453"/>
                  <a:gd name="T12" fmla="*/ 527 w 556"/>
                  <a:gd name="T13" fmla="*/ 0 h 453"/>
                  <a:gd name="T14" fmla="*/ 28 w 556"/>
                  <a:gd name="T15" fmla="*/ 0 h 453"/>
                  <a:gd name="T16" fmla="*/ 0 w 556"/>
                  <a:gd name="T17" fmla="*/ 2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6" h="453">
                    <a:moveTo>
                      <a:pt x="0" y="28"/>
                    </a:move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25"/>
                      <a:pt x="0" y="453"/>
                      <a:pt x="28" y="453"/>
                    </a:cubicBezTo>
                    <a:cubicBezTo>
                      <a:pt x="527" y="453"/>
                      <a:pt x="527" y="453"/>
                      <a:pt x="527" y="453"/>
                    </a:cubicBezTo>
                    <a:cubicBezTo>
                      <a:pt x="527" y="453"/>
                      <a:pt x="556" y="453"/>
                      <a:pt x="556" y="425"/>
                    </a:cubicBezTo>
                    <a:cubicBezTo>
                      <a:pt x="556" y="28"/>
                      <a:pt x="556" y="28"/>
                      <a:pt x="556" y="28"/>
                    </a:cubicBezTo>
                    <a:cubicBezTo>
                      <a:pt x="556" y="28"/>
                      <a:pt x="556" y="0"/>
                      <a:pt x="5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0" y="0"/>
                      <a:pt x="0" y="28"/>
                    </a:cubicBezTo>
                  </a:path>
                </a:pathLst>
              </a:custGeom>
              <a:solidFill>
                <a:srgbClr val="187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8729663" y="3778250"/>
                <a:ext cx="1473200" cy="1177925"/>
              </a:xfrm>
              <a:custGeom>
                <a:avLst/>
                <a:gdLst>
                  <a:gd name="T0" fmla="*/ 0 w 566"/>
                  <a:gd name="T1" fmla="*/ 28 h 453"/>
                  <a:gd name="T2" fmla="*/ 0 w 566"/>
                  <a:gd name="T3" fmla="*/ 425 h 453"/>
                  <a:gd name="T4" fmla="*/ 28 w 566"/>
                  <a:gd name="T5" fmla="*/ 453 h 453"/>
                  <a:gd name="T6" fmla="*/ 538 w 566"/>
                  <a:gd name="T7" fmla="*/ 453 h 453"/>
                  <a:gd name="T8" fmla="*/ 566 w 566"/>
                  <a:gd name="T9" fmla="*/ 425 h 453"/>
                  <a:gd name="T10" fmla="*/ 566 w 566"/>
                  <a:gd name="T11" fmla="*/ 28 h 453"/>
                  <a:gd name="T12" fmla="*/ 538 w 566"/>
                  <a:gd name="T13" fmla="*/ 0 h 453"/>
                  <a:gd name="T14" fmla="*/ 28 w 566"/>
                  <a:gd name="T15" fmla="*/ 0 h 453"/>
                  <a:gd name="T16" fmla="*/ 0 w 566"/>
                  <a:gd name="T17" fmla="*/ 2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6" h="453">
                    <a:moveTo>
                      <a:pt x="0" y="28"/>
                    </a:move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25"/>
                      <a:pt x="0" y="453"/>
                      <a:pt x="28" y="453"/>
                    </a:cubicBezTo>
                    <a:cubicBezTo>
                      <a:pt x="538" y="453"/>
                      <a:pt x="538" y="453"/>
                      <a:pt x="538" y="453"/>
                    </a:cubicBezTo>
                    <a:cubicBezTo>
                      <a:pt x="538" y="453"/>
                      <a:pt x="566" y="453"/>
                      <a:pt x="566" y="425"/>
                    </a:cubicBezTo>
                    <a:cubicBezTo>
                      <a:pt x="566" y="28"/>
                      <a:pt x="566" y="28"/>
                      <a:pt x="566" y="28"/>
                    </a:cubicBezTo>
                    <a:cubicBezTo>
                      <a:pt x="566" y="28"/>
                      <a:pt x="566" y="0"/>
                      <a:pt x="53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0" y="0"/>
                      <a:pt x="0" y="28"/>
                    </a:cubicBezTo>
                  </a:path>
                </a:pathLst>
              </a:cu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8802688" y="3851275"/>
                <a:ext cx="1327150" cy="884237"/>
              </a:xfrm>
              <a:prstGeom prst="rect">
                <a:avLst/>
              </a:prstGeom>
              <a:solidFill>
                <a:srgbClr val="187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8802688" y="3851275"/>
                <a:ext cx="1327150" cy="884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8729663" y="3927475"/>
                <a:ext cx="1473200" cy="1028700"/>
              </a:xfrm>
              <a:custGeom>
                <a:avLst/>
                <a:gdLst>
                  <a:gd name="T0" fmla="*/ 105 w 566"/>
                  <a:gd name="T1" fmla="*/ 382 h 396"/>
                  <a:gd name="T2" fmla="*/ 105 w 566"/>
                  <a:gd name="T3" fmla="*/ 396 h 396"/>
                  <a:gd name="T4" fmla="*/ 131 w 566"/>
                  <a:gd name="T5" fmla="*/ 396 h 396"/>
                  <a:gd name="T6" fmla="*/ 105 w 566"/>
                  <a:gd name="T7" fmla="*/ 382 h 396"/>
                  <a:gd name="T8" fmla="*/ 519 w 566"/>
                  <a:gd name="T9" fmla="*/ 311 h 396"/>
                  <a:gd name="T10" fmla="*/ 110 w 566"/>
                  <a:gd name="T11" fmla="*/ 311 h 396"/>
                  <a:gd name="T12" fmla="*/ 166 w 566"/>
                  <a:gd name="T13" fmla="*/ 342 h 396"/>
                  <a:gd name="T14" fmla="*/ 136 w 566"/>
                  <a:gd name="T15" fmla="*/ 396 h 396"/>
                  <a:gd name="T16" fmla="*/ 538 w 566"/>
                  <a:gd name="T17" fmla="*/ 396 h 396"/>
                  <a:gd name="T18" fmla="*/ 566 w 566"/>
                  <a:gd name="T19" fmla="*/ 368 h 396"/>
                  <a:gd name="T20" fmla="*/ 566 w 566"/>
                  <a:gd name="T21" fmla="*/ 339 h 396"/>
                  <a:gd name="T22" fmla="*/ 519 w 566"/>
                  <a:gd name="T23" fmla="*/ 311 h 396"/>
                  <a:gd name="T24" fmla="*/ 0 w 566"/>
                  <a:gd name="T25" fmla="*/ 0 h 396"/>
                  <a:gd name="T26" fmla="*/ 0 w 566"/>
                  <a:gd name="T27" fmla="*/ 65 h 396"/>
                  <a:gd name="T28" fmla="*/ 28 w 566"/>
                  <a:gd name="T29" fmla="*/ 65 h 396"/>
                  <a:gd name="T30" fmla="*/ 28 w 566"/>
                  <a:gd name="T31" fmla="*/ 17 h 396"/>
                  <a:gd name="T32" fmla="*/ 0 w 566"/>
                  <a:gd name="T3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6" h="396">
                    <a:moveTo>
                      <a:pt x="105" y="382"/>
                    </a:moveTo>
                    <a:cubicBezTo>
                      <a:pt x="105" y="396"/>
                      <a:pt x="105" y="396"/>
                      <a:pt x="105" y="396"/>
                    </a:cubicBezTo>
                    <a:cubicBezTo>
                      <a:pt x="131" y="396"/>
                      <a:pt x="131" y="396"/>
                      <a:pt x="131" y="396"/>
                    </a:cubicBezTo>
                    <a:cubicBezTo>
                      <a:pt x="105" y="382"/>
                      <a:pt x="105" y="382"/>
                      <a:pt x="105" y="382"/>
                    </a:cubicBezTo>
                    <a:moveTo>
                      <a:pt x="519" y="311"/>
                    </a:moveTo>
                    <a:cubicBezTo>
                      <a:pt x="110" y="311"/>
                      <a:pt x="110" y="311"/>
                      <a:pt x="110" y="311"/>
                    </a:cubicBezTo>
                    <a:cubicBezTo>
                      <a:pt x="166" y="342"/>
                      <a:pt x="166" y="342"/>
                      <a:pt x="166" y="342"/>
                    </a:cubicBezTo>
                    <a:cubicBezTo>
                      <a:pt x="136" y="396"/>
                      <a:pt x="136" y="396"/>
                      <a:pt x="136" y="396"/>
                    </a:cubicBezTo>
                    <a:cubicBezTo>
                      <a:pt x="538" y="396"/>
                      <a:pt x="538" y="396"/>
                      <a:pt x="538" y="396"/>
                    </a:cubicBezTo>
                    <a:cubicBezTo>
                      <a:pt x="538" y="396"/>
                      <a:pt x="566" y="396"/>
                      <a:pt x="566" y="368"/>
                    </a:cubicBezTo>
                    <a:cubicBezTo>
                      <a:pt x="566" y="339"/>
                      <a:pt x="566" y="339"/>
                      <a:pt x="566" y="339"/>
                    </a:cubicBezTo>
                    <a:cubicBezTo>
                      <a:pt x="519" y="311"/>
                      <a:pt x="519" y="311"/>
                      <a:pt x="519" y="311"/>
                    </a:cubicBezTo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8802688" y="3971925"/>
                <a:ext cx="1277938" cy="763587"/>
              </a:xfrm>
              <a:custGeom>
                <a:avLst/>
                <a:gdLst>
                  <a:gd name="T0" fmla="*/ 0 w 805"/>
                  <a:gd name="T1" fmla="*/ 0 h 481"/>
                  <a:gd name="T2" fmla="*/ 0 w 805"/>
                  <a:gd name="T3" fmla="*/ 78 h 481"/>
                  <a:gd name="T4" fmla="*/ 126 w 805"/>
                  <a:gd name="T5" fmla="*/ 78 h 481"/>
                  <a:gd name="T6" fmla="*/ 126 w 805"/>
                  <a:gd name="T7" fmla="*/ 476 h 481"/>
                  <a:gd name="T8" fmla="*/ 134 w 805"/>
                  <a:gd name="T9" fmla="*/ 481 h 481"/>
                  <a:gd name="T10" fmla="*/ 805 w 805"/>
                  <a:gd name="T11" fmla="*/ 481 h 481"/>
                  <a:gd name="T12" fmla="*/ 0 w 805"/>
                  <a:gd name="T13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481">
                    <a:moveTo>
                      <a:pt x="0" y="0"/>
                    </a:moveTo>
                    <a:lnTo>
                      <a:pt x="0" y="78"/>
                    </a:lnTo>
                    <a:lnTo>
                      <a:pt x="126" y="78"/>
                    </a:lnTo>
                    <a:lnTo>
                      <a:pt x="126" y="476"/>
                    </a:lnTo>
                    <a:lnTo>
                      <a:pt x="134" y="481"/>
                    </a:lnTo>
                    <a:lnTo>
                      <a:pt x="805" y="4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6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8802688" y="3971925"/>
                <a:ext cx="1277938" cy="763587"/>
              </a:xfrm>
              <a:custGeom>
                <a:avLst/>
                <a:gdLst>
                  <a:gd name="T0" fmla="*/ 0 w 805"/>
                  <a:gd name="T1" fmla="*/ 0 h 481"/>
                  <a:gd name="T2" fmla="*/ 0 w 805"/>
                  <a:gd name="T3" fmla="*/ 78 h 481"/>
                  <a:gd name="T4" fmla="*/ 126 w 805"/>
                  <a:gd name="T5" fmla="*/ 78 h 481"/>
                  <a:gd name="T6" fmla="*/ 126 w 805"/>
                  <a:gd name="T7" fmla="*/ 476 h 481"/>
                  <a:gd name="T8" fmla="*/ 134 w 805"/>
                  <a:gd name="T9" fmla="*/ 481 h 481"/>
                  <a:gd name="T10" fmla="*/ 805 w 805"/>
                  <a:gd name="T11" fmla="*/ 481 h 481"/>
                  <a:gd name="T12" fmla="*/ 0 w 805"/>
                  <a:gd name="T13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481">
                    <a:moveTo>
                      <a:pt x="0" y="0"/>
                    </a:moveTo>
                    <a:lnTo>
                      <a:pt x="0" y="78"/>
                    </a:lnTo>
                    <a:lnTo>
                      <a:pt x="126" y="78"/>
                    </a:lnTo>
                    <a:lnTo>
                      <a:pt x="126" y="476"/>
                    </a:lnTo>
                    <a:lnTo>
                      <a:pt x="134" y="481"/>
                    </a:lnTo>
                    <a:lnTo>
                      <a:pt x="805" y="48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8912225" y="4722813"/>
                <a:ext cx="249238" cy="238125"/>
              </a:xfrm>
              <a:custGeom>
                <a:avLst/>
                <a:gdLst>
                  <a:gd name="T0" fmla="*/ 106 w 157"/>
                  <a:gd name="T1" fmla="*/ 150 h 150"/>
                  <a:gd name="T2" fmla="*/ 0 w 157"/>
                  <a:gd name="T3" fmla="*/ 92 h 150"/>
                  <a:gd name="T4" fmla="*/ 50 w 157"/>
                  <a:gd name="T5" fmla="*/ 0 h 150"/>
                  <a:gd name="T6" fmla="*/ 157 w 157"/>
                  <a:gd name="T7" fmla="*/ 59 h 150"/>
                  <a:gd name="T8" fmla="*/ 106 w 157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0">
                    <a:moveTo>
                      <a:pt x="106" y="150"/>
                    </a:moveTo>
                    <a:lnTo>
                      <a:pt x="0" y="92"/>
                    </a:lnTo>
                    <a:lnTo>
                      <a:pt x="50" y="0"/>
                    </a:lnTo>
                    <a:lnTo>
                      <a:pt x="157" y="59"/>
                    </a:lnTo>
                    <a:lnTo>
                      <a:pt x="106" y="150"/>
                    </a:ln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8912225" y="4722813"/>
                <a:ext cx="249238" cy="238125"/>
              </a:xfrm>
              <a:custGeom>
                <a:avLst/>
                <a:gdLst>
                  <a:gd name="T0" fmla="*/ 106 w 157"/>
                  <a:gd name="T1" fmla="*/ 150 h 150"/>
                  <a:gd name="T2" fmla="*/ 0 w 157"/>
                  <a:gd name="T3" fmla="*/ 92 h 150"/>
                  <a:gd name="T4" fmla="*/ 50 w 157"/>
                  <a:gd name="T5" fmla="*/ 0 h 150"/>
                  <a:gd name="T6" fmla="*/ 157 w 157"/>
                  <a:gd name="T7" fmla="*/ 59 h 150"/>
                  <a:gd name="T8" fmla="*/ 106 w 157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0">
                    <a:moveTo>
                      <a:pt x="106" y="150"/>
                    </a:moveTo>
                    <a:lnTo>
                      <a:pt x="0" y="92"/>
                    </a:lnTo>
                    <a:lnTo>
                      <a:pt x="50" y="0"/>
                    </a:lnTo>
                    <a:lnTo>
                      <a:pt x="157" y="59"/>
                    </a:lnTo>
                    <a:lnTo>
                      <a:pt x="106" y="1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9002713" y="4727575"/>
                <a:ext cx="158750" cy="233362"/>
              </a:xfrm>
              <a:custGeom>
                <a:avLst/>
                <a:gdLst>
                  <a:gd name="T0" fmla="*/ 0 w 100"/>
                  <a:gd name="T1" fmla="*/ 0 h 147"/>
                  <a:gd name="T2" fmla="*/ 0 w 100"/>
                  <a:gd name="T3" fmla="*/ 121 h 147"/>
                  <a:gd name="T4" fmla="*/ 49 w 100"/>
                  <a:gd name="T5" fmla="*/ 147 h 147"/>
                  <a:gd name="T6" fmla="*/ 100 w 100"/>
                  <a:gd name="T7" fmla="*/ 56 h 147"/>
                  <a:gd name="T8" fmla="*/ 0 w 10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7">
                    <a:moveTo>
                      <a:pt x="0" y="0"/>
                    </a:moveTo>
                    <a:lnTo>
                      <a:pt x="0" y="121"/>
                    </a:lnTo>
                    <a:lnTo>
                      <a:pt x="49" y="147"/>
                    </a:lnTo>
                    <a:lnTo>
                      <a:pt x="10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9002713" y="4727575"/>
                <a:ext cx="158750" cy="233362"/>
              </a:xfrm>
              <a:custGeom>
                <a:avLst/>
                <a:gdLst>
                  <a:gd name="T0" fmla="*/ 0 w 100"/>
                  <a:gd name="T1" fmla="*/ 0 h 147"/>
                  <a:gd name="T2" fmla="*/ 0 w 100"/>
                  <a:gd name="T3" fmla="*/ 121 h 147"/>
                  <a:gd name="T4" fmla="*/ 49 w 100"/>
                  <a:gd name="T5" fmla="*/ 147 h 147"/>
                  <a:gd name="T6" fmla="*/ 100 w 100"/>
                  <a:gd name="T7" fmla="*/ 56 h 147"/>
                  <a:gd name="T8" fmla="*/ 0 w 10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47">
                    <a:moveTo>
                      <a:pt x="0" y="0"/>
                    </a:moveTo>
                    <a:lnTo>
                      <a:pt x="0" y="121"/>
                    </a:lnTo>
                    <a:lnTo>
                      <a:pt x="49" y="147"/>
                    </a:lnTo>
                    <a:lnTo>
                      <a:pt x="100" y="5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7974013" y="4095750"/>
                <a:ext cx="1028700" cy="1500187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7974013" y="4095750"/>
                <a:ext cx="1028700" cy="150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0" name="Freeform 24"/>
              <p:cNvSpPr>
                <a:spLocks noEditPoints="1"/>
              </p:cNvSpPr>
              <p:nvPr/>
            </p:nvSpPr>
            <p:spPr bwMode="auto">
              <a:xfrm>
                <a:off x="7974013" y="4221163"/>
                <a:ext cx="1028700" cy="1198562"/>
              </a:xfrm>
              <a:custGeom>
                <a:avLst/>
                <a:gdLst>
                  <a:gd name="T0" fmla="*/ 582 w 648"/>
                  <a:gd name="T1" fmla="*/ 458 h 755"/>
                  <a:gd name="T2" fmla="*/ 582 w 648"/>
                  <a:gd name="T3" fmla="*/ 755 h 755"/>
                  <a:gd name="T4" fmla="*/ 648 w 648"/>
                  <a:gd name="T5" fmla="*/ 755 h 755"/>
                  <a:gd name="T6" fmla="*/ 648 w 648"/>
                  <a:gd name="T7" fmla="*/ 706 h 755"/>
                  <a:gd name="T8" fmla="*/ 648 w 648"/>
                  <a:gd name="T9" fmla="*/ 578 h 755"/>
                  <a:gd name="T10" fmla="*/ 648 w 648"/>
                  <a:gd name="T11" fmla="*/ 511 h 755"/>
                  <a:gd name="T12" fmla="*/ 582 w 648"/>
                  <a:gd name="T13" fmla="*/ 458 h 755"/>
                  <a:gd name="T14" fmla="*/ 0 w 648"/>
                  <a:gd name="T15" fmla="*/ 0 h 755"/>
                  <a:gd name="T16" fmla="*/ 0 w 648"/>
                  <a:gd name="T17" fmla="*/ 129 h 755"/>
                  <a:gd name="T18" fmla="*/ 164 w 648"/>
                  <a:gd name="T19" fmla="*/ 129 h 755"/>
                  <a:gd name="T20" fmla="*/ 0 w 648"/>
                  <a:gd name="T21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8" h="755">
                    <a:moveTo>
                      <a:pt x="582" y="458"/>
                    </a:moveTo>
                    <a:lnTo>
                      <a:pt x="582" y="755"/>
                    </a:lnTo>
                    <a:lnTo>
                      <a:pt x="648" y="755"/>
                    </a:lnTo>
                    <a:lnTo>
                      <a:pt x="648" y="706"/>
                    </a:lnTo>
                    <a:lnTo>
                      <a:pt x="648" y="578"/>
                    </a:lnTo>
                    <a:lnTo>
                      <a:pt x="648" y="511"/>
                    </a:lnTo>
                    <a:lnTo>
                      <a:pt x="582" y="458"/>
                    </a:lnTo>
                    <a:close/>
                    <a:moveTo>
                      <a:pt x="0" y="0"/>
                    </a:moveTo>
                    <a:lnTo>
                      <a:pt x="0" y="129"/>
                    </a:lnTo>
                    <a:lnTo>
                      <a:pt x="164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7974013" y="4221163"/>
                <a:ext cx="1028700" cy="1198562"/>
              </a:xfrm>
              <a:custGeom>
                <a:avLst/>
                <a:gdLst>
                  <a:gd name="T0" fmla="*/ 582 w 648"/>
                  <a:gd name="T1" fmla="*/ 458 h 755"/>
                  <a:gd name="T2" fmla="*/ 582 w 648"/>
                  <a:gd name="T3" fmla="*/ 755 h 755"/>
                  <a:gd name="T4" fmla="*/ 648 w 648"/>
                  <a:gd name="T5" fmla="*/ 755 h 755"/>
                  <a:gd name="T6" fmla="*/ 648 w 648"/>
                  <a:gd name="T7" fmla="*/ 706 h 755"/>
                  <a:gd name="T8" fmla="*/ 648 w 648"/>
                  <a:gd name="T9" fmla="*/ 578 h 755"/>
                  <a:gd name="T10" fmla="*/ 648 w 648"/>
                  <a:gd name="T11" fmla="*/ 511 h 755"/>
                  <a:gd name="T12" fmla="*/ 582 w 648"/>
                  <a:gd name="T13" fmla="*/ 458 h 755"/>
                  <a:gd name="T14" fmla="*/ 0 w 648"/>
                  <a:gd name="T15" fmla="*/ 0 h 755"/>
                  <a:gd name="T16" fmla="*/ 0 w 648"/>
                  <a:gd name="T17" fmla="*/ 129 h 755"/>
                  <a:gd name="T18" fmla="*/ 164 w 648"/>
                  <a:gd name="T19" fmla="*/ 129 h 755"/>
                  <a:gd name="T20" fmla="*/ 0 w 648"/>
                  <a:gd name="T21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8" h="755">
                    <a:moveTo>
                      <a:pt x="582" y="458"/>
                    </a:moveTo>
                    <a:lnTo>
                      <a:pt x="582" y="755"/>
                    </a:lnTo>
                    <a:lnTo>
                      <a:pt x="648" y="755"/>
                    </a:lnTo>
                    <a:lnTo>
                      <a:pt x="648" y="706"/>
                    </a:lnTo>
                    <a:lnTo>
                      <a:pt x="648" y="578"/>
                    </a:lnTo>
                    <a:lnTo>
                      <a:pt x="648" y="511"/>
                    </a:lnTo>
                    <a:lnTo>
                      <a:pt x="582" y="458"/>
                    </a:lnTo>
                    <a:moveTo>
                      <a:pt x="0" y="0"/>
                    </a:moveTo>
                    <a:lnTo>
                      <a:pt x="0" y="129"/>
                    </a:lnTo>
                    <a:lnTo>
                      <a:pt x="164" y="1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8413750" y="3805238"/>
                <a:ext cx="239713" cy="290512"/>
              </a:xfrm>
              <a:custGeom>
                <a:avLst/>
                <a:gdLst>
                  <a:gd name="T0" fmla="*/ 92 w 92"/>
                  <a:gd name="T1" fmla="*/ 11 h 112"/>
                  <a:gd name="T2" fmla="*/ 63 w 92"/>
                  <a:gd name="T3" fmla="*/ 0 h 112"/>
                  <a:gd name="T4" fmla="*/ 53 w 92"/>
                  <a:gd name="T5" fmla="*/ 25 h 112"/>
                  <a:gd name="T6" fmla="*/ 0 w 92"/>
                  <a:gd name="T7" fmla="*/ 25 h 112"/>
                  <a:gd name="T8" fmla="*/ 0 w 92"/>
                  <a:gd name="T9" fmla="*/ 112 h 112"/>
                  <a:gd name="T10" fmla="*/ 63 w 92"/>
                  <a:gd name="T11" fmla="*/ 112 h 112"/>
                  <a:gd name="T12" fmla="*/ 63 w 92"/>
                  <a:gd name="T13" fmla="*/ 62 h 112"/>
                  <a:gd name="T14" fmla="*/ 92 w 92"/>
                  <a:gd name="T15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12">
                    <a:moveTo>
                      <a:pt x="92" y="11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4" y="46"/>
                      <a:pt x="69" y="18"/>
                      <a:pt x="92" y="11"/>
                    </a:cubicBez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auto">
              <a:xfrm>
                <a:off x="8405813" y="3549650"/>
                <a:ext cx="36513" cy="34925"/>
              </a:xfrm>
              <a:prstGeom prst="ellipse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8362950" y="3349625"/>
                <a:ext cx="241300" cy="163512"/>
              </a:xfrm>
              <a:custGeom>
                <a:avLst/>
                <a:gdLst>
                  <a:gd name="T0" fmla="*/ 0 w 152"/>
                  <a:gd name="T1" fmla="*/ 62 h 103"/>
                  <a:gd name="T2" fmla="*/ 126 w 152"/>
                  <a:gd name="T3" fmla="*/ 0 h 103"/>
                  <a:gd name="T4" fmla="*/ 152 w 152"/>
                  <a:gd name="T5" fmla="*/ 103 h 103"/>
                  <a:gd name="T6" fmla="*/ 0 w 152"/>
                  <a:gd name="T7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03">
                    <a:moveTo>
                      <a:pt x="0" y="62"/>
                    </a:moveTo>
                    <a:lnTo>
                      <a:pt x="126" y="0"/>
                    </a:lnTo>
                    <a:lnTo>
                      <a:pt x="152" y="10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8193088" y="3448050"/>
                <a:ext cx="606425" cy="438150"/>
              </a:xfrm>
              <a:custGeom>
                <a:avLst/>
                <a:gdLst>
                  <a:gd name="T0" fmla="*/ 0 w 233"/>
                  <a:gd name="T1" fmla="*/ 168 h 168"/>
                  <a:gd name="T2" fmla="*/ 118 w 233"/>
                  <a:gd name="T3" fmla="*/ 168 h 168"/>
                  <a:gd name="T4" fmla="*/ 119 w 233"/>
                  <a:gd name="T5" fmla="*/ 168 h 168"/>
                  <a:gd name="T6" fmla="*/ 233 w 233"/>
                  <a:gd name="T7" fmla="*/ 0 h 168"/>
                  <a:gd name="T8" fmla="*/ 225 w 233"/>
                  <a:gd name="T9" fmla="*/ 0 h 168"/>
                  <a:gd name="T10" fmla="*/ 158 w 233"/>
                  <a:gd name="T11" fmla="*/ 0 h 168"/>
                  <a:gd name="T12" fmla="*/ 74 w 233"/>
                  <a:gd name="T13" fmla="*/ 0 h 168"/>
                  <a:gd name="T14" fmla="*/ 0 w 233"/>
                  <a:gd name="T15" fmla="*/ 0 h 168"/>
                  <a:gd name="T16" fmla="*/ 0 w 233"/>
                  <a:gd name="T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68">
                    <a:moveTo>
                      <a:pt x="0" y="168"/>
                    </a:moveTo>
                    <a:cubicBezTo>
                      <a:pt x="118" y="168"/>
                      <a:pt x="118" y="168"/>
                      <a:pt x="118" y="168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207" y="163"/>
                      <a:pt x="233" y="90"/>
                      <a:pt x="233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8"/>
                      <a:pt x="0" y="168"/>
                      <a:pt x="0" y="168"/>
                    </a:cubicBezTo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6" name="Oval 30"/>
              <p:cNvSpPr>
                <a:spLocks noChangeArrowheads="1"/>
              </p:cNvSpPr>
              <p:nvPr/>
            </p:nvSpPr>
            <p:spPr bwMode="auto">
              <a:xfrm>
                <a:off x="8405813" y="3549650"/>
                <a:ext cx="36513" cy="34925"/>
              </a:xfrm>
              <a:prstGeom prst="ellipse">
                <a:avLst/>
              </a:prstGeom>
              <a:solidFill>
                <a:srgbClr val="004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8583613" y="887413"/>
                <a:ext cx="1431925" cy="754062"/>
              </a:xfrm>
              <a:custGeom>
                <a:avLst/>
                <a:gdLst>
                  <a:gd name="T0" fmla="*/ 145 w 550"/>
                  <a:gd name="T1" fmla="*/ 0 h 290"/>
                  <a:gd name="T2" fmla="*/ 0 w 550"/>
                  <a:gd name="T3" fmla="*/ 145 h 290"/>
                  <a:gd name="T4" fmla="*/ 145 w 550"/>
                  <a:gd name="T5" fmla="*/ 290 h 290"/>
                  <a:gd name="T6" fmla="*/ 550 w 550"/>
                  <a:gd name="T7" fmla="*/ 290 h 290"/>
                  <a:gd name="T8" fmla="*/ 162 w 550"/>
                  <a:gd name="T9" fmla="*/ 1 h 290"/>
                  <a:gd name="T10" fmla="*/ 162 w 550"/>
                  <a:gd name="T11" fmla="*/ 1 h 290"/>
                  <a:gd name="T12" fmla="*/ 162 w 550"/>
                  <a:gd name="T13" fmla="*/ 1 h 290"/>
                  <a:gd name="T14" fmla="*/ 145 w 55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0" h="290">
                    <a:moveTo>
                      <a:pt x="145" y="0"/>
                    </a:moveTo>
                    <a:cubicBezTo>
                      <a:pt x="65" y="0"/>
                      <a:pt x="0" y="65"/>
                      <a:pt x="0" y="145"/>
                    </a:cubicBezTo>
                    <a:cubicBezTo>
                      <a:pt x="0" y="225"/>
                      <a:pt x="65" y="290"/>
                      <a:pt x="145" y="290"/>
                    </a:cubicBezTo>
                    <a:cubicBezTo>
                      <a:pt x="550" y="290"/>
                      <a:pt x="550" y="290"/>
                      <a:pt x="550" y="290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56" y="0"/>
                      <a:pt x="151" y="0"/>
                      <a:pt x="145" y="0"/>
                    </a:cubicBezTo>
                  </a:path>
                </a:pathLst>
              </a:custGeom>
              <a:solidFill>
                <a:srgbClr val="D5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8786813" y="1511300"/>
                <a:ext cx="911225" cy="2790825"/>
              </a:xfrm>
              <a:custGeom>
                <a:avLst/>
                <a:gdLst>
                  <a:gd name="T0" fmla="*/ 17 w 350"/>
                  <a:gd name="T1" fmla="*/ 1073 h 1073"/>
                  <a:gd name="T2" fmla="*/ 0 w 350"/>
                  <a:gd name="T3" fmla="*/ 1072 h 1073"/>
                  <a:gd name="T4" fmla="*/ 11 w 350"/>
                  <a:gd name="T5" fmla="*/ 1009 h 1073"/>
                  <a:gd name="T6" fmla="*/ 10 w 350"/>
                  <a:gd name="T7" fmla="*/ 1009 h 1073"/>
                  <a:gd name="T8" fmla="*/ 123 w 350"/>
                  <a:gd name="T9" fmla="*/ 961 h 1073"/>
                  <a:gd name="T10" fmla="*/ 246 w 350"/>
                  <a:gd name="T11" fmla="*/ 692 h 1073"/>
                  <a:gd name="T12" fmla="*/ 259 w 350"/>
                  <a:gd name="T13" fmla="*/ 6 h 1073"/>
                  <a:gd name="T14" fmla="*/ 323 w 350"/>
                  <a:gd name="T15" fmla="*/ 0 h 1073"/>
                  <a:gd name="T16" fmla="*/ 308 w 350"/>
                  <a:gd name="T17" fmla="*/ 709 h 1073"/>
                  <a:gd name="T18" fmla="*/ 164 w 350"/>
                  <a:gd name="T19" fmla="*/ 1010 h 1073"/>
                  <a:gd name="T20" fmla="*/ 17 w 350"/>
                  <a:gd name="T21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0" h="1073">
                    <a:moveTo>
                      <a:pt x="17" y="1073"/>
                    </a:moveTo>
                    <a:cubicBezTo>
                      <a:pt x="7" y="1073"/>
                      <a:pt x="1" y="1072"/>
                      <a:pt x="0" y="1072"/>
                    </a:cubicBezTo>
                    <a:cubicBezTo>
                      <a:pt x="11" y="1009"/>
                      <a:pt x="11" y="1009"/>
                      <a:pt x="11" y="1009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3" y="1009"/>
                      <a:pt x="65" y="1016"/>
                      <a:pt x="123" y="961"/>
                    </a:cubicBezTo>
                    <a:cubicBezTo>
                      <a:pt x="179" y="908"/>
                      <a:pt x="220" y="818"/>
                      <a:pt x="246" y="692"/>
                    </a:cubicBezTo>
                    <a:cubicBezTo>
                      <a:pt x="281" y="522"/>
                      <a:pt x="285" y="291"/>
                      <a:pt x="259" y="6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350" y="294"/>
                      <a:pt x="345" y="532"/>
                      <a:pt x="308" y="709"/>
                    </a:cubicBezTo>
                    <a:cubicBezTo>
                      <a:pt x="279" y="848"/>
                      <a:pt x="231" y="949"/>
                      <a:pt x="164" y="1010"/>
                    </a:cubicBezTo>
                    <a:cubicBezTo>
                      <a:pt x="105" y="1065"/>
                      <a:pt x="46" y="1073"/>
                      <a:pt x="17" y="107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9450388" y="1343025"/>
                <a:ext cx="176213" cy="184150"/>
              </a:xfrm>
              <a:custGeom>
                <a:avLst/>
                <a:gdLst>
                  <a:gd name="T0" fmla="*/ 65 w 68"/>
                  <a:gd name="T1" fmla="*/ 32 h 71"/>
                  <a:gd name="T2" fmla="*/ 65 w 68"/>
                  <a:gd name="T3" fmla="*/ 31 h 71"/>
                  <a:gd name="T4" fmla="*/ 30 w 68"/>
                  <a:gd name="T5" fmla="*/ 2 h 71"/>
                  <a:gd name="T6" fmla="*/ 1 w 68"/>
                  <a:gd name="T7" fmla="*/ 37 h 71"/>
                  <a:gd name="T8" fmla="*/ 2 w 68"/>
                  <a:gd name="T9" fmla="*/ 38 h 71"/>
                  <a:gd name="T10" fmla="*/ 2 w 68"/>
                  <a:gd name="T11" fmla="*/ 38 h 71"/>
                  <a:gd name="T12" fmla="*/ 5 w 68"/>
                  <a:gd name="T13" fmla="*/ 71 h 71"/>
                  <a:gd name="T14" fmla="*/ 68 w 68"/>
                  <a:gd name="T15" fmla="*/ 65 h 71"/>
                  <a:gd name="T16" fmla="*/ 65 w 68"/>
                  <a:gd name="T17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1">
                    <a:moveTo>
                      <a:pt x="65" y="32"/>
                    </a:moveTo>
                    <a:cubicBezTo>
                      <a:pt x="65" y="32"/>
                      <a:pt x="65" y="32"/>
                      <a:pt x="65" y="31"/>
                    </a:cubicBezTo>
                    <a:cubicBezTo>
                      <a:pt x="63" y="13"/>
                      <a:pt x="48" y="0"/>
                      <a:pt x="30" y="2"/>
                    </a:cubicBezTo>
                    <a:cubicBezTo>
                      <a:pt x="13" y="3"/>
                      <a:pt x="0" y="19"/>
                      <a:pt x="1" y="37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5" y="32"/>
                      <a:pt x="65" y="32"/>
                      <a:pt x="65" y="32"/>
                    </a:cubicBez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8562975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59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59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  <a:close/>
                  </a:path>
                </a:pathLst>
              </a:custGeom>
              <a:solidFill>
                <a:srgbClr val="004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8562975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59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59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9136063" y="5461000"/>
                <a:ext cx="252413" cy="1065212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9136063" y="5461000"/>
                <a:ext cx="252413" cy="106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8562975" y="5416550"/>
                <a:ext cx="249238" cy="1109662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8562975" y="5416550"/>
                <a:ext cx="249238" cy="110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8299450" y="5419725"/>
                <a:ext cx="1089025" cy="249237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8299450" y="5419725"/>
                <a:ext cx="1089025" cy="249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8183563" y="1798638"/>
                <a:ext cx="628650" cy="376237"/>
              </a:xfrm>
              <a:custGeom>
                <a:avLst/>
                <a:gdLst>
                  <a:gd name="T0" fmla="*/ 218 w 242"/>
                  <a:gd name="T1" fmla="*/ 72 h 145"/>
                  <a:gd name="T2" fmla="*/ 178 w 242"/>
                  <a:gd name="T3" fmla="*/ 41 h 145"/>
                  <a:gd name="T4" fmla="*/ 178 w 242"/>
                  <a:gd name="T5" fmla="*/ 41 h 145"/>
                  <a:gd name="T6" fmla="*/ 178 w 242"/>
                  <a:gd name="T7" fmla="*/ 41 h 145"/>
                  <a:gd name="T8" fmla="*/ 137 w 242"/>
                  <a:gd name="T9" fmla="*/ 0 h 145"/>
                  <a:gd name="T10" fmla="*/ 100 w 242"/>
                  <a:gd name="T11" fmla="*/ 21 h 145"/>
                  <a:gd name="T12" fmla="*/ 87 w 242"/>
                  <a:gd name="T13" fmla="*/ 19 h 145"/>
                  <a:gd name="T14" fmla="*/ 49 w 242"/>
                  <a:gd name="T15" fmla="*/ 58 h 145"/>
                  <a:gd name="T16" fmla="*/ 49 w 242"/>
                  <a:gd name="T17" fmla="*/ 58 h 145"/>
                  <a:gd name="T18" fmla="*/ 44 w 242"/>
                  <a:gd name="T19" fmla="*/ 58 h 145"/>
                  <a:gd name="T20" fmla="*/ 0 w 242"/>
                  <a:gd name="T21" fmla="*/ 101 h 145"/>
                  <a:gd name="T22" fmla="*/ 44 w 242"/>
                  <a:gd name="T23" fmla="*/ 145 h 145"/>
                  <a:gd name="T24" fmla="*/ 204 w 242"/>
                  <a:gd name="T25" fmla="*/ 145 h 145"/>
                  <a:gd name="T26" fmla="*/ 242 w 242"/>
                  <a:gd name="T27" fmla="*/ 107 h 145"/>
                  <a:gd name="T28" fmla="*/ 218 w 242"/>
                  <a:gd name="T2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45">
                    <a:moveTo>
                      <a:pt x="218" y="72"/>
                    </a:moveTo>
                    <a:cubicBezTo>
                      <a:pt x="213" y="54"/>
                      <a:pt x="197" y="41"/>
                      <a:pt x="178" y="41"/>
                    </a:cubicBezTo>
                    <a:cubicBezTo>
                      <a:pt x="178" y="41"/>
                      <a:pt x="178" y="41"/>
                      <a:pt x="178" y="41"/>
                    </a:cubicBezTo>
                    <a:cubicBezTo>
                      <a:pt x="178" y="41"/>
                      <a:pt x="178" y="41"/>
                      <a:pt x="178" y="41"/>
                    </a:cubicBezTo>
                    <a:cubicBezTo>
                      <a:pt x="178" y="18"/>
                      <a:pt x="159" y="0"/>
                      <a:pt x="137" y="0"/>
                    </a:cubicBezTo>
                    <a:cubicBezTo>
                      <a:pt x="121" y="0"/>
                      <a:pt x="107" y="8"/>
                      <a:pt x="100" y="21"/>
                    </a:cubicBezTo>
                    <a:cubicBezTo>
                      <a:pt x="96" y="20"/>
                      <a:pt x="92" y="19"/>
                      <a:pt x="87" y="19"/>
                    </a:cubicBezTo>
                    <a:cubicBezTo>
                      <a:pt x="66" y="19"/>
                      <a:pt x="49" y="36"/>
                      <a:pt x="49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7" y="58"/>
                      <a:pt x="45" y="58"/>
                      <a:pt x="44" y="58"/>
                    </a:cubicBezTo>
                    <a:cubicBezTo>
                      <a:pt x="19" y="58"/>
                      <a:pt x="0" y="77"/>
                      <a:pt x="0" y="101"/>
                    </a:cubicBezTo>
                    <a:cubicBezTo>
                      <a:pt x="0" y="125"/>
                      <a:pt x="19" y="145"/>
                      <a:pt x="44" y="145"/>
                    </a:cubicBezTo>
                    <a:cubicBezTo>
                      <a:pt x="204" y="145"/>
                      <a:pt x="204" y="145"/>
                      <a:pt x="204" y="145"/>
                    </a:cubicBezTo>
                    <a:cubicBezTo>
                      <a:pt x="225" y="145"/>
                      <a:pt x="242" y="128"/>
                      <a:pt x="242" y="107"/>
                    </a:cubicBezTo>
                    <a:cubicBezTo>
                      <a:pt x="242" y="91"/>
                      <a:pt x="232" y="78"/>
                      <a:pt x="218" y="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10671175" y="617538"/>
                <a:ext cx="546100" cy="317500"/>
              </a:xfrm>
              <a:custGeom>
                <a:avLst/>
                <a:gdLst>
                  <a:gd name="T0" fmla="*/ 21 w 210"/>
                  <a:gd name="T1" fmla="*/ 61 h 122"/>
                  <a:gd name="T2" fmla="*/ 56 w 210"/>
                  <a:gd name="T3" fmla="*/ 35 h 122"/>
                  <a:gd name="T4" fmla="*/ 56 w 210"/>
                  <a:gd name="T5" fmla="*/ 35 h 122"/>
                  <a:gd name="T6" fmla="*/ 56 w 210"/>
                  <a:gd name="T7" fmla="*/ 35 h 122"/>
                  <a:gd name="T8" fmla="*/ 91 w 210"/>
                  <a:gd name="T9" fmla="*/ 0 h 122"/>
                  <a:gd name="T10" fmla="*/ 123 w 210"/>
                  <a:gd name="T11" fmla="*/ 18 h 122"/>
                  <a:gd name="T12" fmla="*/ 134 w 210"/>
                  <a:gd name="T13" fmla="*/ 16 h 122"/>
                  <a:gd name="T14" fmla="*/ 167 w 210"/>
                  <a:gd name="T15" fmla="*/ 49 h 122"/>
                  <a:gd name="T16" fmla="*/ 167 w 210"/>
                  <a:gd name="T17" fmla="*/ 49 h 122"/>
                  <a:gd name="T18" fmla="*/ 172 w 210"/>
                  <a:gd name="T19" fmla="*/ 49 h 122"/>
                  <a:gd name="T20" fmla="*/ 210 w 210"/>
                  <a:gd name="T21" fmla="*/ 85 h 122"/>
                  <a:gd name="T22" fmla="*/ 172 w 210"/>
                  <a:gd name="T23" fmla="*/ 122 h 122"/>
                  <a:gd name="T24" fmla="*/ 33 w 210"/>
                  <a:gd name="T25" fmla="*/ 122 h 122"/>
                  <a:gd name="T26" fmla="*/ 0 w 210"/>
                  <a:gd name="T27" fmla="*/ 90 h 122"/>
                  <a:gd name="T28" fmla="*/ 21 w 210"/>
                  <a:gd name="T29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" h="122">
                    <a:moveTo>
                      <a:pt x="21" y="61"/>
                    </a:moveTo>
                    <a:cubicBezTo>
                      <a:pt x="25" y="46"/>
                      <a:pt x="39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16"/>
                      <a:pt x="72" y="0"/>
                      <a:pt x="91" y="0"/>
                    </a:cubicBezTo>
                    <a:cubicBezTo>
                      <a:pt x="105" y="0"/>
                      <a:pt x="117" y="8"/>
                      <a:pt x="123" y="18"/>
                    </a:cubicBezTo>
                    <a:cubicBezTo>
                      <a:pt x="126" y="17"/>
                      <a:pt x="130" y="16"/>
                      <a:pt x="134" y="16"/>
                    </a:cubicBezTo>
                    <a:cubicBezTo>
                      <a:pt x="152" y="16"/>
                      <a:pt x="167" y="31"/>
                      <a:pt x="167" y="49"/>
                    </a:cubicBezTo>
                    <a:cubicBezTo>
                      <a:pt x="167" y="49"/>
                      <a:pt x="167" y="49"/>
                      <a:pt x="167" y="49"/>
                    </a:cubicBezTo>
                    <a:cubicBezTo>
                      <a:pt x="169" y="49"/>
                      <a:pt x="170" y="49"/>
                      <a:pt x="172" y="49"/>
                    </a:cubicBezTo>
                    <a:cubicBezTo>
                      <a:pt x="193" y="49"/>
                      <a:pt x="210" y="65"/>
                      <a:pt x="210" y="85"/>
                    </a:cubicBezTo>
                    <a:cubicBezTo>
                      <a:pt x="210" y="106"/>
                      <a:pt x="193" y="122"/>
                      <a:pt x="172" y="122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15" y="122"/>
                      <a:pt x="0" y="108"/>
                      <a:pt x="0" y="90"/>
                    </a:cubicBezTo>
                    <a:cubicBezTo>
                      <a:pt x="0" y="77"/>
                      <a:pt x="9" y="65"/>
                      <a:pt x="21" y="6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9077325" y="4816475"/>
                <a:ext cx="217488" cy="212725"/>
              </a:xfrm>
              <a:custGeom>
                <a:avLst/>
                <a:gdLst>
                  <a:gd name="T0" fmla="*/ 29 w 83"/>
                  <a:gd name="T1" fmla="*/ 72 h 82"/>
                  <a:gd name="T2" fmla="*/ 30 w 83"/>
                  <a:gd name="T3" fmla="*/ 73 h 82"/>
                  <a:gd name="T4" fmla="*/ 74 w 83"/>
                  <a:gd name="T5" fmla="*/ 62 h 82"/>
                  <a:gd name="T6" fmla="*/ 63 w 83"/>
                  <a:gd name="T7" fmla="*/ 18 h 82"/>
                  <a:gd name="T8" fmla="*/ 62 w 83"/>
                  <a:gd name="T9" fmla="*/ 17 h 82"/>
                  <a:gd name="T10" fmla="*/ 62 w 83"/>
                  <a:gd name="T11" fmla="*/ 17 h 82"/>
                  <a:gd name="T12" fmla="*/ 33 w 83"/>
                  <a:gd name="T13" fmla="*/ 0 h 82"/>
                  <a:gd name="T14" fmla="*/ 0 w 83"/>
                  <a:gd name="T15" fmla="*/ 55 h 82"/>
                  <a:gd name="T16" fmla="*/ 29 w 83"/>
                  <a:gd name="T17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2">
                    <a:moveTo>
                      <a:pt x="29" y="72"/>
                    </a:moveTo>
                    <a:cubicBezTo>
                      <a:pt x="29" y="72"/>
                      <a:pt x="30" y="73"/>
                      <a:pt x="30" y="73"/>
                    </a:cubicBezTo>
                    <a:cubicBezTo>
                      <a:pt x="46" y="82"/>
                      <a:pt x="65" y="77"/>
                      <a:pt x="74" y="62"/>
                    </a:cubicBezTo>
                    <a:cubicBezTo>
                      <a:pt x="83" y="47"/>
                      <a:pt x="78" y="27"/>
                      <a:pt x="63" y="18"/>
                    </a:cubicBezTo>
                    <a:cubicBezTo>
                      <a:pt x="62" y="18"/>
                      <a:pt x="62" y="18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29" y="72"/>
                      <a:pt x="29" y="72"/>
                      <a:pt x="29" y="72"/>
                    </a:cubicBezTo>
                    <a:close/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7880350" y="4425950"/>
                <a:ext cx="1017588" cy="1398587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7880350" y="4425950"/>
                <a:ext cx="1017588" cy="139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7880350" y="5684838"/>
                <a:ext cx="179388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7880350" y="5684838"/>
                <a:ext cx="179388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9136063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60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60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  <a:close/>
                  </a:path>
                </a:pathLst>
              </a:custGeom>
              <a:solidFill>
                <a:srgbClr val="004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9136063" y="6526213"/>
                <a:ext cx="444500" cy="247650"/>
              </a:xfrm>
              <a:custGeom>
                <a:avLst/>
                <a:gdLst>
                  <a:gd name="T0" fmla="*/ 280 w 280"/>
                  <a:gd name="T1" fmla="*/ 120 h 156"/>
                  <a:gd name="T2" fmla="*/ 160 w 280"/>
                  <a:gd name="T3" fmla="*/ 0 h 156"/>
                  <a:gd name="T4" fmla="*/ 0 w 280"/>
                  <a:gd name="T5" fmla="*/ 0 h 156"/>
                  <a:gd name="T6" fmla="*/ 0 w 280"/>
                  <a:gd name="T7" fmla="*/ 156 h 156"/>
                  <a:gd name="T8" fmla="*/ 280 w 280"/>
                  <a:gd name="T9" fmla="*/ 156 h 156"/>
                  <a:gd name="T10" fmla="*/ 280 w 280"/>
                  <a:gd name="T11" fmla="*/ 12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156">
                    <a:moveTo>
                      <a:pt x="280" y="120"/>
                    </a:moveTo>
                    <a:lnTo>
                      <a:pt x="160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80" y="156"/>
                    </a:lnTo>
                    <a:lnTo>
                      <a:pt x="28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7" name="Rectangle 51"/>
              <p:cNvSpPr>
                <a:spLocks noChangeArrowheads="1"/>
              </p:cNvSpPr>
              <p:nvPr/>
            </p:nvSpPr>
            <p:spPr bwMode="auto">
              <a:xfrm>
                <a:off x="8721725" y="5684838"/>
                <a:ext cx="176213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8" name="Rectangle 52"/>
              <p:cNvSpPr>
                <a:spLocks noChangeArrowheads="1"/>
              </p:cNvSpPr>
              <p:nvPr/>
            </p:nvSpPr>
            <p:spPr bwMode="auto">
              <a:xfrm>
                <a:off x="8721725" y="5684838"/>
                <a:ext cx="176213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59" name="Rectangle 53"/>
              <p:cNvSpPr>
                <a:spLocks noChangeArrowheads="1"/>
              </p:cNvSpPr>
              <p:nvPr/>
            </p:nvSpPr>
            <p:spPr bwMode="auto">
              <a:xfrm>
                <a:off x="8283575" y="5684838"/>
                <a:ext cx="177800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0" name="Rectangle 54"/>
              <p:cNvSpPr>
                <a:spLocks noChangeArrowheads="1"/>
              </p:cNvSpPr>
              <p:nvPr/>
            </p:nvSpPr>
            <p:spPr bwMode="auto">
              <a:xfrm>
                <a:off x="8283575" y="5684838"/>
                <a:ext cx="177800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9121775" y="5684838"/>
                <a:ext cx="177800" cy="1089025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2" name="Rectangle 56"/>
              <p:cNvSpPr>
                <a:spLocks noChangeArrowheads="1"/>
              </p:cNvSpPr>
              <p:nvPr/>
            </p:nvSpPr>
            <p:spPr bwMode="auto">
              <a:xfrm>
                <a:off x="9121775" y="5684838"/>
                <a:ext cx="177800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695325" cy="160337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695325" cy="160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8810625" y="4425950"/>
                <a:ext cx="87313" cy="1238250"/>
              </a:xfrm>
              <a:custGeom>
                <a:avLst/>
                <a:gdLst>
                  <a:gd name="T0" fmla="*/ 55 w 55"/>
                  <a:gd name="T1" fmla="*/ 0 h 780"/>
                  <a:gd name="T2" fmla="*/ 0 w 55"/>
                  <a:gd name="T3" fmla="*/ 0 h 780"/>
                  <a:gd name="T4" fmla="*/ 0 w 55"/>
                  <a:gd name="T5" fmla="*/ 624 h 780"/>
                  <a:gd name="T6" fmla="*/ 0 w 55"/>
                  <a:gd name="T7" fmla="*/ 780 h 780"/>
                  <a:gd name="T8" fmla="*/ 55 w 55"/>
                  <a:gd name="T9" fmla="*/ 780 h 780"/>
                  <a:gd name="T10" fmla="*/ 55 w 55"/>
                  <a:gd name="T11" fmla="*/ 626 h 780"/>
                  <a:gd name="T12" fmla="*/ 55 w 55"/>
                  <a:gd name="T13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0">
                    <a:moveTo>
                      <a:pt x="55" y="0"/>
                    </a:moveTo>
                    <a:lnTo>
                      <a:pt x="0" y="0"/>
                    </a:lnTo>
                    <a:lnTo>
                      <a:pt x="0" y="624"/>
                    </a:lnTo>
                    <a:lnTo>
                      <a:pt x="0" y="780"/>
                    </a:lnTo>
                    <a:lnTo>
                      <a:pt x="55" y="780"/>
                    </a:lnTo>
                    <a:lnTo>
                      <a:pt x="55" y="62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8810625" y="4425950"/>
                <a:ext cx="87313" cy="1238250"/>
              </a:xfrm>
              <a:custGeom>
                <a:avLst/>
                <a:gdLst>
                  <a:gd name="T0" fmla="*/ 55 w 55"/>
                  <a:gd name="T1" fmla="*/ 0 h 780"/>
                  <a:gd name="T2" fmla="*/ 0 w 55"/>
                  <a:gd name="T3" fmla="*/ 0 h 780"/>
                  <a:gd name="T4" fmla="*/ 0 w 55"/>
                  <a:gd name="T5" fmla="*/ 624 h 780"/>
                  <a:gd name="T6" fmla="*/ 0 w 55"/>
                  <a:gd name="T7" fmla="*/ 780 h 780"/>
                  <a:gd name="T8" fmla="*/ 55 w 55"/>
                  <a:gd name="T9" fmla="*/ 780 h 780"/>
                  <a:gd name="T10" fmla="*/ 55 w 55"/>
                  <a:gd name="T11" fmla="*/ 626 h 780"/>
                  <a:gd name="T12" fmla="*/ 55 w 55"/>
                  <a:gd name="T13" fmla="*/ 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0">
                    <a:moveTo>
                      <a:pt x="55" y="0"/>
                    </a:moveTo>
                    <a:lnTo>
                      <a:pt x="0" y="0"/>
                    </a:lnTo>
                    <a:lnTo>
                      <a:pt x="0" y="624"/>
                    </a:lnTo>
                    <a:lnTo>
                      <a:pt x="0" y="780"/>
                    </a:lnTo>
                    <a:lnTo>
                      <a:pt x="55" y="780"/>
                    </a:lnTo>
                    <a:lnTo>
                      <a:pt x="55" y="626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8810625" y="5824538"/>
                <a:ext cx="87313" cy="949325"/>
              </a:xfrm>
              <a:custGeom>
                <a:avLst/>
                <a:gdLst>
                  <a:gd name="T0" fmla="*/ 55 w 55"/>
                  <a:gd name="T1" fmla="*/ 0 h 598"/>
                  <a:gd name="T2" fmla="*/ 0 w 55"/>
                  <a:gd name="T3" fmla="*/ 0 h 598"/>
                  <a:gd name="T4" fmla="*/ 0 w 55"/>
                  <a:gd name="T5" fmla="*/ 598 h 598"/>
                  <a:gd name="T6" fmla="*/ 55 w 55"/>
                  <a:gd name="T7" fmla="*/ 598 h 598"/>
                  <a:gd name="T8" fmla="*/ 55 w 55"/>
                  <a:gd name="T9" fmla="*/ 495 h 598"/>
                  <a:gd name="T10" fmla="*/ 55 w 55"/>
                  <a:gd name="T11" fmla="*/ 464 h 598"/>
                  <a:gd name="T12" fmla="*/ 55 w 55"/>
                  <a:gd name="T13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8">
                    <a:moveTo>
                      <a:pt x="55" y="0"/>
                    </a:moveTo>
                    <a:lnTo>
                      <a:pt x="0" y="0"/>
                    </a:lnTo>
                    <a:lnTo>
                      <a:pt x="0" y="598"/>
                    </a:lnTo>
                    <a:lnTo>
                      <a:pt x="55" y="598"/>
                    </a:lnTo>
                    <a:lnTo>
                      <a:pt x="55" y="495"/>
                    </a:lnTo>
                    <a:lnTo>
                      <a:pt x="55" y="46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810625" y="5824538"/>
                <a:ext cx="87313" cy="949325"/>
              </a:xfrm>
              <a:custGeom>
                <a:avLst/>
                <a:gdLst>
                  <a:gd name="T0" fmla="*/ 55 w 55"/>
                  <a:gd name="T1" fmla="*/ 0 h 598"/>
                  <a:gd name="T2" fmla="*/ 0 w 55"/>
                  <a:gd name="T3" fmla="*/ 0 h 598"/>
                  <a:gd name="T4" fmla="*/ 0 w 55"/>
                  <a:gd name="T5" fmla="*/ 598 h 598"/>
                  <a:gd name="T6" fmla="*/ 55 w 55"/>
                  <a:gd name="T7" fmla="*/ 598 h 598"/>
                  <a:gd name="T8" fmla="*/ 55 w 55"/>
                  <a:gd name="T9" fmla="*/ 495 h 598"/>
                  <a:gd name="T10" fmla="*/ 55 w 55"/>
                  <a:gd name="T11" fmla="*/ 464 h 598"/>
                  <a:gd name="T12" fmla="*/ 55 w 55"/>
                  <a:gd name="T13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8">
                    <a:moveTo>
                      <a:pt x="55" y="0"/>
                    </a:moveTo>
                    <a:lnTo>
                      <a:pt x="0" y="0"/>
                    </a:lnTo>
                    <a:lnTo>
                      <a:pt x="0" y="598"/>
                    </a:lnTo>
                    <a:lnTo>
                      <a:pt x="55" y="598"/>
                    </a:lnTo>
                    <a:lnTo>
                      <a:pt x="55" y="495"/>
                    </a:lnTo>
                    <a:lnTo>
                      <a:pt x="55" y="464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8810625" y="5664200"/>
                <a:ext cx="87313" cy="160337"/>
              </a:xfrm>
              <a:custGeom>
                <a:avLst/>
                <a:gdLst>
                  <a:gd name="T0" fmla="*/ 55 w 55"/>
                  <a:gd name="T1" fmla="*/ 0 h 101"/>
                  <a:gd name="T2" fmla="*/ 55 w 55"/>
                  <a:gd name="T3" fmla="*/ 0 h 101"/>
                  <a:gd name="T4" fmla="*/ 0 w 55"/>
                  <a:gd name="T5" fmla="*/ 0 h 101"/>
                  <a:gd name="T6" fmla="*/ 0 w 55"/>
                  <a:gd name="T7" fmla="*/ 101 h 101"/>
                  <a:gd name="T8" fmla="*/ 55 w 55"/>
                  <a:gd name="T9" fmla="*/ 101 h 101"/>
                  <a:gd name="T10" fmla="*/ 55 w 55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55" y="10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8810625" y="5664200"/>
                <a:ext cx="87313" cy="160337"/>
              </a:xfrm>
              <a:custGeom>
                <a:avLst/>
                <a:gdLst>
                  <a:gd name="T0" fmla="*/ 55 w 55"/>
                  <a:gd name="T1" fmla="*/ 0 h 101"/>
                  <a:gd name="T2" fmla="*/ 55 w 55"/>
                  <a:gd name="T3" fmla="*/ 0 h 101"/>
                  <a:gd name="T4" fmla="*/ 0 w 55"/>
                  <a:gd name="T5" fmla="*/ 0 h 101"/>
                  <a:gd name="T6" fmla="*/ 0 w 55"/>
                  <a:gd name="T7" fmla="*/ 101 h 101"/>
                  <a:gd name="T8" fmla="*/ 55 w 55"/>
                  <a:gd name="T9" fmla="*/ 101 h 101"/>
                  <a:gd name="T10" fmla="*/ 55 w 55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1">
                    <a:moveTo>
                      <a:pt x="55" y="0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55" y="101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/>
            </p:nvSpPr>
            <p:spPr bwMode="auto">
              <a:xfrm>
                <a:off x="9121775" y="5824538"/>
                <a:ext cx="88900" cy="949325"/>
              </a:xfrm>
              <a:prstGeom prst="rect">
                <a:avLst/>
              </a:prstGeom>
              <a:solidFill>
                <a:srgbClr val="5B2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/>
            </p:nvSpPr>
            <p:spPr bwMode="auto">
              <a:xfrm>
                <a:off x="9121775" y="5824538"/>
                <a:ext cx="88900" cy="94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/>
            </p:nvSpPr>
            <p:spPr bwMode="auto">
              <a:xfrm>
                <a:off x="9002713" y="5018088"/>
                <a:ext cx="1012825" cy="12065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/>
            </p:nvSpPr>
            <p:spPr bwMode="auto">
              <a:xfrm>
                <a:off x="9002713" y="5018088"/>
                <a:ext cx="1012825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/>
            </p:nvSpPr>
            <p:spPr bwMode="auto">
              <a:xfrm>
                <a:off x="9585325" y="5018088"/>
                <a:ext cx="430213" cy="120650"/>
              </a:xfrm>
              <a:prstGeom prst="rect">
                <a:avLst/>
              </a:prstGeom>
              <a:solidFill>
                <a:srgbClr val="009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/>
            </p:nvSpPr>
            <p:spPr bwMode="auto">
              <a:xfrm>
                <a:off x="9585325" y="5018088"/>
                <a:ext cx="430213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7880350" y="4816475"/>
                <a:ext cx="930275" cy="1008062"/>
              </a:xfrm>
              <a:custGeom>
                <a:avLst/>
                <a:gdLst>
                  <a:gd name="T0" fmla="*/ 0 w 586"/>
                  <a:gd name="T1" fmla="*/ 0 h 635"/>
                  <a:gd name="T2" fmla="*/ 0 w 586"/>
                  <a:gd name="T3" fmla="*/ 547 h 635"/>
                  <a:gd name="T4" fmla="*/ 113 w 586"/>
                  <a:gd name="T5" fmla="*/ 547 h 635"/>
                  <a:gd name="T6" fmla="*/ 113 w 586"/>
                  <a:gd name="T7" fmla="*/ 635 h 635"/>
                  <a:gd name="T8" fmla="*/ 254 w 586"/>
                  <a:gd name="T9" fmla="*/ 635 h 635"/>
                  <a:gd name="T10" fmla="*/ 254 w 586"/>
                  <a:gd name="T11" fmla="*/ 547 h 635"/>
                  <a:gd name="T12" fmla="*/ 366 w 586"/>
                  <a:gd name="T13" fmla="*/ 547 h 635"/>
                  <a:gd name="T14" fmla="*/ 366 w 586"/>
                  <a:gd name="T15" fmla="*/ 635 h 635"/>
                  <a:gd name="T16" fmla="*/ 456 w 586"/>
                  <a:gd name="T17" fmla="*/ 635 h 635"/>
                  <a:gd name="T18" fmla="*/ 456 w 586"/>
                  <a:gd name="T19" fmla="*/ 534 h 635"/>
                  <a:gd name="T20" fmla="*/ 586 w 586"/>
                  <a:gd name="T21" fmla="*/ 534 h 635"/>
                  <a:gd name="T22" fmla="*/ 586 w 586"/>
                  <a:gd name="T23" fmla="*/ 378 h 635"/>
                  <a:gd name="T24" fmla="*/ 0 w 586"/>
                  <a:gd name="T25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6" h="635">
                    <a:moveTo>
                      <a:pt x="0" y="0"/>
                    </a:moveTo>
                    <a:lnTo>
                      <a:pt x="0" y="547"/>
                    </a:lnTo>
                    <a:lnTo>
                      <a:pt x="113" y="547"/>
                    </a:lnTo>
                    <a:lnTo>
                      <a:pt x="113" y="635"/>
                    </a:lnTo>
                    <a:lnTo>
                      <a:pt x="254" y="635"/>
                    </a:lnTo>
                    <a:lnTo>
                      <a:pt x="254" y="547"/>
                    </a:lnTo>
                    <a:lnTo>
                      <a:pt x="366" y="547"/>
                    </a:lnTo>
                    <a:lnTo>
                      <a:pt x="366" y="635"/>
                    </a:lnTo>
                    <a:lnTo>
                      <a:pt x="456" y="635"/>
                    </a:lnTo>
                    <a:lnTo>
                      <a:pt x="456" y="534"/>
                    </a:lnTo>
                    <a:lnTo>
                      <a:pt x="586" y="534"/>
                    </a:lnTo>
                    <a:lnTo>
                      <a:pt x="586" y="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7880350" y="4816475"/>
                <a:ext cx="930275" cy="1008062"/>
              </a:xfrm>
              <a:custGeom>
                <a:avLst/>
                <a:gdLst>
                  <a:gd name="T0" fmla="*/ 0 w 586"/>
                  <a:gd name="T1" fmla="*/ 0 h 635"/>
                  <a:gd name="T2" fmla="*/ 0 w 586"/>
                  <a:gd name="T3" fmla="*/ 547 h 635"/>
                  <a:gd name="T4" fmla="*/ 113 w 586"/>
                  <a:gd name="T5" fmla="*/ 547 h 635"/>
                  <a:gd name="T6" fmla="*/ 113 w 586"/>
                  <a:gd name="T7" fmla="*/ 635 h 635"/>
                  <a:gd name="T8" fmla="*/ 254 w 586"/>
                  <a:gd name="T9" fmla="*/ 635 h 635"/>
                  <a:gd name="T10" fmla="*/ 254 w 586"/>
                  <a:gd name="T11" fmla="*/ 547 h 635"/>
                  <a:gd name="T12" fmla="*/ 366 w 586"/>
                  <a:gd name="T13" fmla="*/ 547 h 635"/>
                  <a:gd name="T14" fmla="*/ 366 w 586"/>
                  <a:gd name="T15" fmla="*/ 635 h 635"/>
                  <a:gd name="T16" fmla="*/ 456 w 586"/>
                  <a:gd name="T17" fmla="*/ 635 h 635"/>
                  <a:gd name="T18" fmla="*/ 456 w 586"/>
                  <a:gd name="T19" fmla="*/ 534 h 635"/>
                  <a:gd name="T20" fmla="*/ 586 w 586"/>
                  <a:gd name="T21" fmla="*/ 534 h 635"/>
                  <a:gd name="T22" fmla="*/ 586 w 586"/>
                  <a:gd name="T23" fmla="*/ 378 h 635"/>
                  <a:gd name="T24" fmla="*/ 0 w 586"/>
                  <a:gd name="T25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6" h="635">
                    <a:moveTo>
                      <a:pt x="0" y="0"/>
                    </a:moveTo>
                    <a:lnTo>
                      <a:pt x="0" y="547"/>
                    </a:lnTo>
                    <a:lnTo>
                      <a:pt x="113" y="547"/>
                    </a:lnTo>
                    <a:lnTo>
                      <a:pt x="113" y="635"/>
                    </a:lnTo>
                    <a:lnTo>
                      <a:pt x="254" y="635"/>
                    </a:lnTo>
                    <a:lnTo>
                      <a:pt x="254" y="547"/>
                    </a:lnTo>
                    <a:lnTo>
                      <a:pt x="366" y="547"/>
                    </a:lnTo>
                    <a:lnTo>
                      <a:pt x="366" y="635"/>
                    </a:lnTo>
                    <a:lnTo>
                      <a:pt x="456" y="635"/>
                    </a:lnTo>
                    <a:lnTo>
                      <a:pt x="456" y="534"/>
                    </a:lnTo>
                    <a:lnTo>
                      <a:pt x="586" y="534"/>
                    </a:lnTo>
                    <a:lnTo>
                      <a:pt x="586" y="37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7880350" y="5684838"/>
                <a:ext cx="179388" cy="1089025"/>
              </a:xfrm>
              <a:custGeom>
                <a:avLst/>
                <a:gdLst>
                  <a:gd name="T0" fmla="*/ 113 w 113"/>
                  <a:gd name="T1" fmla="*/ 0 h 686"/>
                  <a:gd name="T2" fmla="*/ 0 w 113"/>
                  <a:gd name="T3" fmla="*/ 0 h 686"/>
                  <a:gd name="T4" fmla="*/ 0 w 113"/>
                  <a:gd name="T5" fmla="*/ 88 h 686"/>
                  <a:gd name="T6" fmla="*/ 56 w 113"/>
                  <a:gd name="T7" fmla="*/ 88 h 686"/>
                  <a:gd name="T8" fmla="*/ 56 w 113"/>
                  <a:gd name="T9" fmla="*/ 686 h 686"/>
                  <a:gd name="T10" fmla="*/ 113 w 113"/>
                  <a:gd name="T11" fmla="*/ 686 h 686"/>
                  <a:gd name="T12" fmla="*/ 113 w 113"/>
                  <a:gd name="T13" fmla="*/ 552 h 686"/>
                  <a:gd name="T14" fmla="*/ 113 w 113"/>
                  <a:gd name="T15" fmla="*/ 88 h 686"/>
                  <a:gd name="T16" fmla="*/ 113 w 113"/>
                  <a:gd name="T1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686">
                    <a:moveTo>
                      <a:pt x="113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56" y="88"/>
                    </a:lnTo>
                    <a:lnTo>
                      <a:pt x="56" y="686"/>
                    </a:lnTo>
                    <a:lnTo>
                      <a:pt x="113" y="686"/>
                    </a:lnTo>
                    <a:lnTo>
                      <a:pt x="113" y="552"/>
                    </a:lnTo>
                    <a:lnTo>
                      <a:pt x="113" y="8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7880350" y="5684838"/>
                <a:ext cx="179388" cy="1089025"/>
              </a:xfrm>
              <a:custGeom>
                <a:avLst/>
                <a:gdLst>
                  <a:gd name="T0" fmla="*/ 113 w 113"/>
                  <a:gd name="T1" fmla="*/ 0 h 686"/>
                  <a:gd name="T2" fmla="*/ 0 w 113"/>
                  <a:gd name="T3" fmla="*/ 0 h 686"/>
                  <a:gd name="T4" fmla="*/ 0 w 113"/>
                  <a:gd name="T5" fmla="*/ 88 h 686"/>
                  <a:gd name="T6" fmla="*/ 56 w 113"/>
                  <a:gd name="T7" fmla="*/ 88 h 686"/>
                  <a:gd name="T8" fmla="*/ 56 w 113"/>
                  <a:gd name="T9" fmla="*/ 686 h 686"/>
                  <a:gd name="T10" fmla="*/ 113 w 113"/>
                  <a:gd name="T11" fmla="*/ 686 h 686"/>
                  <a:gd name="T12" fmla="*/ 113 w 113"/>
                  <a:gd name="T13" fmla="*/ 552 h 686"/>
                  <a:gd name="T14" fmla="*/ 113 w 113"/>
                  <a:gd name="T15" fmla="*/ 88 h 686"/>
                  <a:gd name="T16" fmla="*/ 113 w 113"/>
                  <a:gd name="T1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686">
                    <a:moveTo>
                      <a:pt x="113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56" y="88"/>
                    </a:lnTo>
                    <a:lnTo>
                      <a:pt x="56" y="686"/>
                    </a:lnTo>
                    <a:lnTo>
                      <a:pt x="113" y="686"/>
                    </a:lnTo>
                    <a:lnTo>
                      <a:pt x="113" y="552"/>
                    </a:lnTo>
                    <a:lnTo>
                      <a:pt x="113" y="88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8283575" y="5684838"/>
                <a:ext cx="177800" cy="1089025"/>
              </a:xfrm>
              <a:custGeom>
                <a:avLst/>
                <a:gdLst>
                  <a:gd name="T0" fmla="*/ 112 w 112"/>
                  <a:gd name="T1" fmla="*/ 0 h 686"/>
                  <a:gd name="T2" fmla="*/ 0 w 112"/>
                  <a:gd name="T3" fmla="*/ 0 h 686"/>
                  <a:gd name="T4" fmla="*/ 0 w 112"/>
                  <a:gd name="T5" fmla="*/ 88 h 686"/>
                  <a:gd name="T6" fmla="*/ 0 w 112"/>
                  <a:gd name="T7" fmla="*/ 686 h 686"/>
                  <a:gd name="T8" fmla="*/ 56 w 112"/>
                  <a:gd name="T9" fmla="*/ 686 h 686"/>
                  <a:gd name="T10" fmla="*/ 56 w 112"/>
                  <a:gd name="T11" fmla="*/ 88 h 686"/>
                  <a:gd name="T12" fmla="*/ 112 w 112"/>
                  <a:gd name="T13" fmla="*/ 88 h 686"/>
                  <a:gd name="T14" fmla="*/ 112 w 112"/>
                  <a:gd name="T15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686">
                    <a:moveTo>
                      <a:pt x="112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0" y="686"/>
                    </a:lnTo>
                    <a:lnTo>
                      <a:pt x="56" y="686"/>
                    </a:lnTo>
                    <a:lnTo>
                      <a:pt x="56" y="88"/>
                    </a:lnTo>
                    <a:lnTo>
                      <a:pt x="112" y="8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8283575" y="5684838"/>
                <a:ext cx="177800" cy="1089025"/>
              </a:xfrm>
              <a:custGeom>
                <a:avLst/>
                <a:gdLst>
                  <a:gd name="T0" fmla="*/ 112 w 112"/>
                  <a:gd name="T1" fmla="*/ 0 h 686"/>
                  <a:gd name="T2" fmla="*/ 0 w 112"/>
                  <a:gd name="T3" fmla="*/ 0 h 686"/>
                  <a:gd name="T4" fmla="*/ 0 w 112"/>
                  <a:gd name="T5" fmla="*/ 88 h 686"/>
                  <a:gd name="T6" fmla="*/ 0 w 112"/>
                  <a:gd name="T7" fmla="*/ 686 h 686"/>
                  <a:gd name="T8" fmla="*/ 56 w 112"/>
                  <a:gd name="T9" fmla="*/ 686 h 686"/>
                  <a:gd name="T10" fmla="*/ 56 w 112"/>
                  <a:gd name="T11" fmla="*/ 88 h 686"/>
                  <a:gd name="T12" fmla="*/ 112 w 112"/>
                  <a:gd name="T13" fmla="*/ 88 h 686"/>
                  <a:gd name="T14" fmla="*/ 112 w 112"/>
                  <a:gd name="T15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686">
                    <a:moveTo>
                      <a:pt x="112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0" y="686"/>
                    </a:lnTo>
                    <a:lnTo>
                      <a:pt x="56" y="686"/>
                    </a:lnTo>
                    <a:lnTo>
                      <a:pt x="56" y="88"/>
                    </a:lnTo>
                    <a:lnTo>
                      <a:pt x="112" y="88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3" name="Rectangle 77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206375" cy="160337"/>
              </a:xfrm>
              <a:prstGeom prst="rect">
                <a:avLst/>
              </a:prstGeom>
              <a:solidFill>
                <a:srgbClr val="5E2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4" name="Rectangle 78"/>
              <p:cNvSpPr>
                <a:spLocks noChangeArrowheads="1"/>
              </p:cNvSpPr>
              <p:nvPr/>
            </p:nvSpPr>
            <p:spPr bwMode="auto">
              <a:xfrm>
                <a:off x="8604250" y="5664200"/>
                <a:ext cx="206375" cy="160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7988300" y="3446463"/>
                <a:ext cx="603250" cy="550862"/>
              </a:xfrm>
              <a:custGeom>
                <a:avLst/>
                <a:gdLst>
                  <a:gd name="T0" fmla="*/ 135 w 232"/>
                  <a:gd name="T1" fmla="*/ 119 h 212"/>
                  <a:gd name="T2" fmla="*/ 131 w 232"/>
                  <a:gd name="T3" fmla="*/ 115 h 212"/>
                  <a:gd name="T4" fmla="*/ 120 w 232"/>
                  <a:gd name="T5" fmla="*/ 71 h 212"/>
                  <a:gd name="T6" fmla="*/ 78 w 232"/>
                  <a:gd name="T7" fmla="*/ 1 h 212"/>
                  <a:gd name="T8" fmla="*/ 78 w 232"/>
                  <a:gd name="T9" fmla="*/ 3 h 212"/>
                  <a:gd name="T10" fmla="*/ 78 w 232"/>
                  <a:gd name="T11" fmla="*/ 1 h 212"/>
                  <a:gd name="T12" fmla="*/ 21 w 232"/>
                  <a:gd name="T13" fmla="*/ 93 h 212"/>
                  <a:gd name="T14" fmla="*/ 30 w 232"/>
                  <a:gd name="T15" fmla="*/ 125 h 212"/>
                  <a:gd name="T16" fmla="*/ 36 w 232"/>
                  <a:gd name="T17" fmla="*/ 153 h 212"/>
                  <a:gd name="T18" fmla="*/ 59 w 232"/>
                  <a:gd name="T19" fmla="*/ 166 h 212"/>
                  <a:gd name="T20" fmla="*/ 59 w 232"/>
                  <a:gd name="T21" fmla="*/ 168 h 212"/>
                  <a:gd name="T22" fmla="*/ 232 w 232"/>
                  <a:gd name="T23" fmla="*/ 162 h 212"/>
                  <a:gd name="T24" fmla="*/ 135 w 232"/>
                  <a:gd name="T25" fmla="*/ 11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12">
                    <a:moveTo>
                      <a:pt x="135" y="119"/>
                    </a:moveTo>
                    <a:cubicBezTo>
                      <a:pt x="134" y="117"/>
                      <a:pt x="132" y="116"/>
                      <a:pt x="131" y="115"/>
                    </a:cubicBezTo>
                    <a:cubicBezTo>
                      <a:pt x="117" y="100"/>
                      <a:pt x="121" y="90"/>
                      <a:pt x="120" y="71"/>
                    </a:cubicBezTo>
                    <a:cubicBezTo>
                      <a:pt x="119" y="47"/>
                      <a:pt x="103" y="9"/>
                      <a:pt x="78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34" y="0"/>
                      <a:pt x="0" y="58"/>
                      <a:pt x="21" y="93"/>
                    </a:cubicBezTo>
                    <a:cubicBezTo>
                      <a:pt x="28" y="104"/>
                      <a:pt x="30" y="112"/>
                      <a:pt x="30" y="125"/>
                    </a:cubicBezTo>
                    <a:cubicBezTo>
                      <a:pt x="30" y="136"/>
                      <a:pt x="31" y="144"/>
                      <a:pt x="36" y="153"/>
                    </a:cubicBezTo>
                    <a:cubicBezTo>
                      <a:pt x="40" y="159"/>
                      <a:pt x="49" y="164"/>
                      <a:pt x="59" y="166"/>
                    </a:cubicBezTo>
                    <a:cubicBezTo>
                      <a:pt x="59" y="168"/>
                      <a:pt x="59" y="168"/>
                      <a:pt x="59" y="168"/>
                    </a:cubicBezTo>
                    <a:cubicBezTo>
                      <a:pt x="89" y="212"/>
                      <a:pt x="232" y="162"/>
                      <a:pt x="232" y="162"/>
                    </a:cubicBezTo>
                    <a:cubicBezTo>
                      <a:pt x="204" y="118"/>
                      <a:pt x="135" y="119"/>
                      <a:pt x="135" y="119"/>
                    </a:cubicBezTo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8310563" y="3706813"/>
                <a:ext cx="195263" cy="98425"/>
              </a:xfrm>
              <a:custGeom>
                <a:avLst/>
                <a:gdLst>
                  <a:gd name="T0" fmla="*/ 0 w 75"/>
                  <a:gd name="T1" fmla="*/ 0 h 38"/>
                  <a:gd name="T2" fmla="*/ 37 w 75"/>
                  <a:gd name="T3" fmla="*/ 38 h 38"/>
                  <a:gd name="T4" fmla="*/ 75 w 75"/>
                  <a:gd name="T5" fmla="*/ 0 h 38"/>
                  <a:gd name="T6" fmla="*/ 0 w 7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8">
                    <a:moveTo>
                      <a:pt x="0" y="0"/>
                    </a:moveTo>
                    <a:cubicBezTo>
                      <a:pt x="0" y="21"/>
                      <a:pt x="16" y="38"/>
                      <a:pt x="37" y="38"/>
                    </a:cubicBezTo>
                    <a:cubicBezTo>
                      <a:pt x="58" y="38"/>
                      <a:pt x="75" y="21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8356600" y="3706813"/>
                <a:ext cx="100013" cy="49212"/>
              </a:xfrm>
              <a:custGeom>
                <a:avLst/>
                <a:gdLst>
                  <a:gd name="T0" fmla="*/ 38 w 38"/>
                  <a:gd name="T1" fmla="*/ 0 h 19"/>
                  <a:gd name="T2" fmla="*/ 0 w 38"/>
                  <a:gd name="T3" fmla="*/ 0 h 19"/>
                  <a:gd name="T4" fmla="*/ 19 w 38"/>
                  <a:gd name="T5" fmla="*/ 19 h 19"/>
                  <a:gd name="T6" fmla="*/ 19 w 38"/>
                  <a:gd name="T7" fmla="*/ 19 h 19"/>
                  <a:gd name="T8" fmla="*/ 38 w 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9" y="19"/>
                      <a:pt x="38" y="10"/>
                      <a:pt x="38" y="0"/>
                    </a:cubicBezTo>
                  </a:path>
                </a:pathLst>
              </a:custGeom>
              <a:solidFill>
                <a:srgbClr val="C9B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53"/>
              </a:p>
            </p:txBody>
          </p:sp>
        </p:grp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0876584" y="3222945"/>
              <a:ext cx="763921" cy="457195"/>
            </a:xfrm>
            <a:custGeom>
              <a:avLst/>
              <a:gdLst>
                <a:gd name="T0" fmla="*/ 218 w 242"/>
                <a:gd name="T1" fmla="*/ 72 h 145"/>
                <a:gd name="T2" fmla="*/ 178 w 242"/>
                <a:gd name="T3" fmla="*/ 41 h 145"/>
                <a:gd name="T4" fmla="*/ 178 w 242"/>
                <a:gd name="T5" fmla="*/ 41 h 145"/>
                <a:gd name="T6" fmla="*/ 178 w 242"/>
                <a:gd name="T7" fmla="*/ 41 h 145"/>
                <a:gd name="T8" fmla="*/ 137 w 242"/>
                <a:gd name="T9" fmla="*/ 0 h 145"/>
                <a:gd name="T10" fmla="*/ 100 w 242"/>
                <a:gd name="T11" fmla="*/ 21 h 145"/>
                <a:gd name="T12" fmla="*/ 87 w 242"/>
                <a:gd name="T13" fmla="*/ 19 h 145"/>
                <a:gd name="T14" fmla="*/ 49 w 242"/>
                <a:gd name="T15" fmla="*/ 58 h 145"/>
                <a:gd name="T16" fmla="*/ 49 w 242"/>
                <a:gd name="T17" fmla="*/ 58 h 145"/>
                <a:gd name="T18" fmla="*/ 44 w 242"/>
                <a:gd name="T19" fmla="*/ 58 h 145"/>
                <a:gd name="T20" fmla="*/ 0 w 242"/>
                <a:gd name="T21" fmla="*/ 101 h 145"/>
                <a:gd name="T22" fmla="*/ 44 w 242"/>
                <a:gd name="T23" fmla="*/ 145 h 145"/>
                <a:gd name="T24" fmla="*/ 204 w 242"/>
                <a:gd name="T25" fmla="*/ 145 h 145"/>
                <a:gd name="T26" fmla="*/ 242 w 242"/>
                <a:gd name="T27" fmla="*/ 107 h 145"/>
                <a:gd name="T28" fmla="*/ 218 w 242"/>
                <a:gd name="T29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45">
                  <a:moveTo>
                    <a:pt x="218" y="72"/>
                  </a:moveTo>
                  <a:cubicBezTo>
                    <a:pt x="213" y="54"/>
                    <a:pt x="197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18"/>
                    <a:pt x="159" y="0"/>
                    <a:pt x="137" y="0"/>
                  </a:cubicBezTo>
                  <a:cubicBezTo>
                    <a:pt x="121" y="0"/>
                    <a:pt x="107" y="8"/>
                    <a:pt x="100" y="21"/>
                  </a:cubicBezTo>
                  <a:cubicBezTo>
                    <a:pt x="96" y="20"/>
                    <a:pt x="92" y="19"/>
                    <a:pt x="87" y="19"/>
                  </a:cubicBezTo>
                  <a:cubicBezTo>
                    <a:pt x="66" y="19"/>
                    <a:pt x="49" y="36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8"/>
                    <a:pt x="45" y="58"/>
                    <a:pt x="44" y="58"/>
                  </a:cubicBezTo>
                  <a:cubicBezTo>
                    <a:pt x="19" y="58"/>
                    <a:pt x="0" y="77"/>
                    <a:pt x="0" y="101"/>
                  </a:cubicBezTo>
                  <a:cubicBezTo>
                    <a:pt x="0" y="125"/>
                    <a:pt x="19" y="145"/>
                    <a:pt x="4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25" y="145"/>
                    <a:pt x="242" y="128"/>
                    <a:pt x="242" y="107"/>
                  </a:cubicBezTo>
                  <a:cubicBezTo>
                    <a:pt x="242" y="91"/>
                    <a:pt x="232" y="78"/>
                    <a:pt x="218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53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8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2" y="3877271"/>
            <a:ext cx="6275507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075840"/>
            <a:ext cx="7172008" cy="1801436"/>
          </a:xfrm>
          <a:noFill/>
        </p:spPr>
        <p:txBody>
          <a:bodyPr lIns="146304" tIns="91440" rIns="146304" bIns="91440" anchor="t" anchorCtr="0"/>
          <a:lstStyle>
            <a:lvl1pPr>
              <a:defRPr sz="4706" spc="-74" baseline="0">
                <a:gradFill>
                  <a:gsLst>
                    <a:gs pos="74747">
                      <a:schemeClr val="tx1"/>
                    </a:gs>
                    <a:gs pos="5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8252" y="6118623"/>
            <a:ext cx="1255523" cy="2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31322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168067" indent="0">
              <a:buNone/>
              <a:defRPr/>
            </a:lvl3pPr>
            <a:lvl4pPr marL="336134" indent="0">
              <a:buNone/>
              <a:defRPr/>
            </a:lvl4pPr>
            <a:lvl5pPr marL="504201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97712"/>
          </a:xfrm>
        </p:spPr>
        <p:txBody>
          <a:bodyPr wrap="square">
            <a:spAutoFit/>
          </a:bodyPr>
          <a:lstStyle>
            <a:lvl1pPr>
              <a:defRPr sz="3529"/>
            </a:lvl1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7644"/>
            <a:ext cx="4123905" cy="2311551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/>
            </a:lvl4pPr>
            <a:lvl5pPr marL="504201" indent="0">
              <a:buNone/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253" y="1187644"/>
            <a:ext cx="4123905" cy="2311551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/>
            </a:lvl4pPr>
            <a:lvl5pPr marL="504201" indent="0">
              <a:buNone/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18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31322"/>
          </a:xfrm>
        </p:spPr>
        <p:txBody>
          <a:bodyPr lIns="164592" rIns="164592"/>
          <a:lstStyle>
            <a:lvl1pPr marL="0" indent="0"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168067" indent="0">
              <a:buNone/>
              <a:defRPr/>
            </a:lvl3pPr>
            <a:lvl4pPr marL="336134" indent="0">
              <a:buNone/>
              <a:defRPr/>
            </a:lvl4pPr>
            <a:lvl5pPr marL="504201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9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40" y="1187644"/>
            <a:ext cx="4123905" cy="2311551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253" y="1187644"/>
            <a:ext cx="4123905" cy="2311551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55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9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1186356"/>
            <a:ext cx="7172010" cy="2697988"/>
          </a:xfrm>
          <a:noFill/>
        </p:spPr>
        <p:txBody>
          <a:bodyPr tIns="91440" bIns="91440" anchor="t" anchorCtr="0"/>
          <a:lstStyle>
            <a:lvl1pPr>
              <a:defRPr sz="5882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63" y="3877280"/>
            <a:ext cx="7172008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104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1186356"/>
            <a:ext cx="7172009" cy="2697988"/>
          </a:xfrm>
          <a:noFill/>
        </p:spPr>
        <p:txBody>
          <a:bodyPr tIns="91440" bIns="91440" anchor="t" anchorCtr="0"/>
          <a:lstStyle>
            <a:lvl1pPr>
              <a:defRPr lang="en-US" sz="5882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931081"/>
            <a:ext cx="8605477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2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5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931081"/>
            <a:ext cx="8596568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2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1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2" y="2931081"/>
            <a:ext cx="8605477" cy="995838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882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2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61" y="1217198"/>
            <a:ext cx="4123905" cy="1525191"/>
          </a:xfrm>
        </p:spPr>
        <p:txBody>
          <a:bodyPr wrap="square">
            <a:spAutoFit/>
          </a:bodyPr>
          <a:lstStyle>
            <a:lvl1pPr>
              <a:defRPr sz="4852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778" y="0"/>
            <a:ext cx="4571222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745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on icon below</a:t>
            </a:r>
            <a:br>
              <a:rPr lang="en-US" dirty="0" smtClean="0"/>
            </a:br>
            <a:r>
              <a:rPr lang="en-US" dirty="0" smtClean="0"/>
              <a:t>to insert a new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86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9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95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00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31322"/>
          </a:xfrm>
        </p:spPr>
        <p:txBody>
          <a:bodyPr lIns="164592" rIns="164592"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168067" indent="0">
              <a:buNone/>
              <a:defRPr/>
            </a:lvl3pPr>
            <a:lvl4pPr marL="336134" indent="0">
              <a:buNone/>
              <a:defRPr/>
            </a:lvl4pPr>
            <a:lvl5pPr marL="504201" indent="0"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42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49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02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2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1" tIns="34291" rIns="34291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55" fontAlgn="base">
              <a:spcBef>
                <a:spcPct val="0"/>
              </a:spcBef>
              <a:spcAft>
                <a:spcPct val="0"/>
              </a:spcAft>
            </a:pPr>
            <a:endParaRPr lang="en-US" sz="132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62" y="1197325"/>
            <a:ext cx="8605476" cy="1997712"/>
          </a:xfrm>
        </p:spPr>
        <p:txBody>
          <a:bodyPr/>
          <a:lstStyle>
            <a:lvl1pPr marL="0" indent="0">
              <a:buNone/>
              <a:defRPr sz="313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8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0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6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6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1902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83051" y="6198020"/>
            <a:ext cx="8605477" cy="368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300" tIns="143440" rIns="179300" bIns="143440" numCol="1" anchor="t" anchorCtr="0" compatLnSpc="1">
            <a:prstTxWarp prst="textNoShape">
              <a:avLst/>
            </a:prstTxWarp>
            <a:spAutoFit/>
          </a:bodyPr>
          <a:lstStyle/>
          <a:p>
            <a:pPr defTabSz="685421" eaLnBrk="0" hangingPunct="0"/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515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2014 </a:t>
            </a:r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43" y="3083653"/>
            <a:ext cx="3224131" cy="6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62" y="1189177"/>
            <a:ext cx="8605477" cy="2396047"/>
          </a:xfrm>
          <a:prstGeom prst="rect">
            <a:avLst/>
          </a:prstGeom>
        </p:spPr>
        <p:txBody>
          <a:bodyPr/>
          <a:lstStyle>
            <a:lvl1pPr marL="213586" indent="-213586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68" indent="-20658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54" indent="-213586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21" indent="-16806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888" indent="-16806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137" spc="-3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3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97712"/>
          </a:xfrm>
        </p:spPr>
        <p:txBody>
          <a:bodyPr wrap="square"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1997712"/>
          </a:xfrm>
        </p:spPr>
        <p:txBody>
          <a:bodyPr wrap="square">
            <a:spAutoFit/>
          </a:bodyPr>
          <a:lstStyle>
            <a:lvl1pPr>
              <a:defRPr sz="3529"/>
            </a:lvl1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41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9176"/>
            <a:ext cx="4123905" cy="2311551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/>
            </a:lvl4pPr>
            <a:lvl5pPr marL="504201" indent="0">
              <a:buNone/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253" y="1187644"/>
            <a:ext cx="4123905" cy="2311551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/>
            </a:lvl4pPr>
            <a:lvl5pPr marL="504201" indent="0">
              <a:buNone/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9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62" y="1187644"/>
            <a:ext cx="4123905" cy="2311551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/>
            </a:lvl4pPr>
            <a:lvl5pPr marL="504201" indent="0">
              <a:buNone/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253" y="1187644"/>
            <a:ext cx="4123905" cy="2311551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170401" indent="0">
              <a:buNone/>
              <a:tabLst/>
              <a:defRPr sz="1961"/>
            </a:lvl3pPr>
            <a:lvl4pPr marL="338468" indent="0">
              <a:buNone/>
              <a:defRPr/>
            </a:lvl4pPr>
            <a:lvl5pPr marL="504201" indent="0">
              <a:buNone/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12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8841" y="1187644"/>
            <a:ext cx="4123905" cy="2311551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1253" y="1187644"/>
            <a:ext cx="4123905" cy="2311551"/>
          </a:xfrm>
        </p:spPr>
        <p:txBody>
          <a:bodyPr wrap="square">
            <a:spAutoFit/>
          </a:bodyPr>
          <a:lstStyle>
            <a:lvl1pPr marL="211252" indent="-211252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14" indent="-171445">
              <a:defRPr sz="1961"/>
            </a:lvl2pPr>
            <a:lvl3pPr marL="514336" indent="-123822">
              <a:tabLst/>
              <a:defRPr sz="1961"/>
            </a:lvl3pPr>
            <a:lvl4pPr marL="647682" indent="-133346">
              <a:defRPr/>
            </a:lvl4pPr>
            <a:lvl5pPr marL="771504" indent="-123822">
              <a:tabLst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5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62" y="289514"/>
            <a:ext cx="8605476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62" y="1189181"/>
            <a:ext cx="8605477" cy="19977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400000">
            <a:off x="6049233" y="3100603"/>
            <a:ext cx="6858623" cy="6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50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lang="en-US" sz="4314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1" marR="0" indent="-252101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2909" marR="0" indent="-20077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17885" marR="0" indent="-16653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82862" marR="0" indent="-16653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96478" marR="0" indent="-16653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22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0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6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7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8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6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8" pos="3053">
          <p15:clr>
            <a:srgbClr val="5ACBF0"/>
          </p15:clr>
        </p15:guide>
        <p15:guide id="9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4" pos="5357">
          <p15:clr>
            <a:srgbClr val="5ACBF0"/>
          </p15:clr>
        </p15:guide>
        <p15:guide id="15" pos="5702">
          <p15:clr>
            <a:srgbClr val="5ACBF0"/>
          </p15:clr>
        </p15:guide>
        <p15:guide id="16" pos="288">
          <p15:clr>
            <a:srgbClr val="C35EA4"/>
          </p15:clr>
        </p15:guide>
        <p15:guide id="17" pos="5587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62" y="289514"/>
            <a:ext cx="8605476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62" y="1189181"/>
            <a:ext cx="8605477" cy="19977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5400000">
            <a:off x="6049233" y="3100603"/>
            <a:ext cx="6858623" cy="6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5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lang="en-US" sz="4314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1" marR="0" indent="-252101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2909" marR="0" indent="-20077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17885" marR="0" indent="-16653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82862" marR="0" indent="-16653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96478" marR="0" indent="-166534" algn="l" defTabSz="6857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22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0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6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7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2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8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6" algn="l" defTabSz="68575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702">
          <p15:clr>
            <a:srgbClr val="5ACBF0"/>
          </p15:clr>
        </p15:guide>
        <p15:guide id="13" pos="288">
          <p15:clr>
            <a:srgbClr val="C35EA4"/>
          </p15:clr>
        </p15:guide>
        <p15:guide id="14" pos="5587">
          <p15:clr>
            <a:srgbClr val="C35EA4"/>
          </p15:clr>
        </p15:guide>
        <p15:guide id="15" orient="horz" pos="763">
          <p15:clr>
            <a:srgbClr val="5ACBF0"/>
          </p15:clr>
        </p15:guide>
        <p15:guide id="16" orient="horz" pos="1339">
          <p15:clr>
            <a:srgbClr val="5ACBF0"/>
          </p15:clr>
        </p15:guide>
        <p15:guide id="17" orient="horz" pos="1915">
          <p15:clr>
            <a:srgbClr val="5ACBF0"/>
          </p15:clr>
        </p15:guide>
        <p15:guide id="18" orient="horz" pos="2491">
          <p15:clr>
            <a:srgbClr val="5ACBF0"/>
          </p15:clr>
        </p15:guide>
        <p15:guide id="19" orient="horz" pos="3067">
          <p15:clr>
            <a:srgbClr val="5ACBF0"/>
          </p15:clr>
        </p15:guide>
        <p15:guide id="20" orient="horz" pos="3643">
          <p15:clr>
            <a:srgbClr val="5ACBF0"/>
          </p15:clr>
        </p15:guide>
        <p15:guide id="21" orient="horz" pos="4219">
          <p15:clr>
            <a:srgbClr val="5ACBF0"/>
          </p15:clr>
        </p15:guide>
        <p15:guide id="22" orient="horz" pos="302">
          <p15:clr>
            <a:srgbClr val="C35EA4"/>
          </p15:clr>
        </p15:guide>
        <p15:guide id="23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zure.microsoft.com/pl-pl/support/trust-center/security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mva.ms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msdn.microsoft.com/" TargetMode="External"/><Relationship Id="rId4" Type="http://schemas.openxmlformats.org/officeDocument/2006/relationships/hyperlink" Target="http://www.microsoft.com/en-us/evalcenter/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j.mp/1i7ZNsd" TargetMode="External"/><Relationship Id="rId3" Type="http://schemas.openxmlformats.org/officeDocument/2006/relationships/hyperlink" Target="http://bit.ly/1L97wgp" TargetMode="External"/><Relationship Id="rId7" Type="http://schemas.openxmlformats.org/officeDocument/2006/relationships/hyperlink" Target="http://j.mp/1O8xN3C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j.mp/1EKoUeO" TargetMode="External"/><Relationship Id="rId5" Type="http://schemas.openxmlformats.org/officeDocument/2006/relationships/hyperlink" Target="http://j.mp/1Nlnydj" TargetMode="External"/><Relationship Id="rId4" Type="http://schemas.openxmlformats.org/officeDocument/2006/relationships/hyperlink" Target="http://j.mp/1K1aItB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openxmlformats.org/officeDocument/2006/relationships/hyperlink" Target="http://mnn.dsinf.net/2015/it-pro" TargetMode="Externa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6" y="2084262"/>
            <a:ext cx="5742572" cy="179300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IT Pro: </a:t>
            </a:r>
            <a:br>
              <a:rPr lang="pl-PL" dirty="0"/>
            </a:br>
            <a:r>
              <a:rPr lang="pl-PL" sz="4800" dirty="0"/>
              <a:t>Microsoft Server </a:t>
            </a:r>
            <a:r>
              <a:rPr lang="pl-PL" sz="4800" dirty="0" err="1"/>
              <a:t>Infrastructure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000" dirty="0"/>
              <a:t>...czyli spójne zarządzanie całą infrastrukturą IT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69507" y="5968943"/>
            <a:ext cx="1538439" cy="448226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9" tIns="143432" rIns="179289" bIns="143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3" y="5580476"/>
            <a:ext cx="3118502" cy="889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" y="389"/>
            <a:ext cx="2554728" cy="11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3805209"/>
          </a:xfrm>
        </p:spPr>
        <p:txBody>
          <a:bodyPr/>
          <a:lstStyle/>
          <a:p>
            <a:pPr marL="336179" lvl="1" indent="-336179">
              <a:buFont typeface="Arial" panose="020B0604020202020204" pitchFamily="34" charset="0"/>
              <a:buChar char="•"/>
            </a:pPr>
            <a:r>
              <a:rPr lang="pl-PL" sz="2353" dirty="0"/>
              <a:t>Obecna nazwa to </a:t>
            </a:r>
            <a:r>
              <a:rPr lang="pl-PL" sz="2353" u="sng" dirty="0"/>
              <a:t>Microsoft</a:t>
            </a:r>
            <a:r>
              <a:rPr lang="pl-PL" sz="2353" dirty="0"/>
              <a:t> </a:t>
            </a:r>
            <a:r>
              <a:rPr lang="pl-PL" sz="2353" dirty="0" err="1"/>
              <a:t>Azure</a:t>
            </a:r>
            <a:endParaRPr lang="pl-PL" sz="2353" dirty="0"/>
          </a:p>
          <a:p>
            <a:pPr marL="336179" lvl="1" indent="-336179">
              <a:buFont typeface="Arial" panose="020B0604020202020204" pitchFamily="34" charset="0"/>
              <a:buChar char="•"/>
            </a:pPr>
            <a:r>
              <a:rPr lang="pl-PL" sz="2353" dirty="0"/>
              <a:t>Platforma chmurowa dostarczana przez Microsoft </a:t>
            </a:r>
            <a:br>
              <a:rPr lang="pl-PL" sz="2353" dirty="0"/>
            </a:br>
            <a:r>
              <a:rPr lang="pl-PL" sz="2353" dirty="0"/>
              <a:t>od 2010 roku</a:t>
            </a:r>
          </a:p>
          <a:p>
            <a:pPr marL="336179" lvl="1" indent="-336179">
              <a:buFont typeface="Arial" panose="020B0604020202020204" pitchFamily="34" charset="0"/>
              <a:buChar char="•"/>
            </a:pPr>
            <a:r>
              <a:rPr lang="pl-PL" sz="2353" dirty="0"/>
              <a:t>Silnik zbliżony do Hyper-V</a:t>
            </a:r>
          </a:p>
          <a:p>
            <a:pPr marL="336179" lvl="1" indent="-336179">
              <a:buFont typeface="Arial" panose="020B0604020202020204" pitchFamily="34" charset="0"/>
              <a:buChar char="•"/>
            </a:pPr>
            <a:r>
              <a:rPr lang="pl-PL" sz="2353" dirty="0"/>
              <a:t>Mechanizmy przetwarzania danych (także typu </a:t>
            </a:r>
            <a:r>
              <a:rPr lang="pl-PL" sz="2353" dirty="0" err="1"/>
              <a:t>BigData</a:t>
            </a:r>
            <a:r>
              <a:rPr lang="pl-PL" sz="2353" dirty="0"/>
              <a:t> i Machine Learning) i ich składowania </a:t>
            </a:r>
          </a:p>
          <a:p>
            <a:pPr marL="336179" lvl="1" indent="-336179">
              <a:buFont typeface="Arial" panose="020B0604020202020204" pitchFamily="34" charset="0"/>
              <a:buChar char="•"/>
            </a:pPr>
            <a:r>
              <a:rPr lang="pl-PL" sz="2353" dirty="0"/>
              <a:t>Mechanizmy tworzenia chmury hybrydowej integrującej się z istniejącymi rozwiązaniami on-</a:t>
            </a:r>
            <a:r>
              <a:rPr lang="pl-PL" sz="2353" dirty="0" err="1"/>
              <a:t>prem</a:t>
            </a:r>
            <a:endParaRPr lang="pl-PL" sz="2353" dirty="0"/>
          </a:p>
          <a:p>
            <a:pPr marL="336179" lvl="1" indent="-336179">
              <a:buFont typeface="Arial" panose="020B0604020202020204" pitchFamily="34" charset="0"/>
              <a:buChar char="•"/>
            </a:pPr>
            <a:r>
              <a:rPr lang="pl-PL" sz="2353" dirty="0"/>
              <a:t>Usługi typu SaaS (gotowe aplikacje), PaaS (maszyny wirtualne), IaaS (maszyny fizyczne, sieci</a:t>
            </a:r>
            <a:r>
              <a:rPr lang="pl-PL" sz="2353" dirty="0" smtClean="0"/>
              <a:t>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</a:t>
            </a:r>
            <a:r>
              <a:rPr lang="pl-PL" dirty="0" err="1" smtClean="0"/>
              <a:t>Azure</a:t>
            </a:r>
            <a:r>
              <a:rPr lang="pl-P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2301271"/>
          </a:xfrm>
        </p:spPr>
        <p:txBody>
          <a:bodyPr/>
          <a:lstStyle/>
          <a:p>
            <a:pPr lvl="1"/>
            <a:r>
              <a:rPr lang="pl-PL" sz="3530" i="1" dirty="0" smtClean="0">
                <a:solidFill>
                  <a:srgbClr val="0078D7"/>
                </a:solidFill>
                <a:latin typeface="+mj-lt"/>
              </a:rPr>
              <a:t>„Najbardziej </a:t>
            </a:r>
            <a:r>
              <a:rPr lang="pl-PL" sz="3530" i="1" dirty="0">
                <a:solidFill>
                  <a:srgbClr val="0078D7"/>
                </a:solidFill>
                <a:latin typeface="+mj-lt"/>
              </a:rPr>
              <a:t>otwarta i przyjazna opensource chmura na rynku</a:t>
            </a:r>
            <a:r>
              <a:rPr lang="pl-PL" sz="3530" i="1" dirty="0" smtClean="0">
                <a:solidFill>
                  <a:srgbClr val="0078D7"/>
                </a:solidFill>
                <a:latin typeface="+mj-lt"/>
              </a:rPr>
              <a:t>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 smtClean="0"/>
          </a:p>
          <a:p>
            <a:pPr lvl="1"/>
            <a:r>
              <a:rPr lang="pl-PL" sz="2800" dirty="0" smtClean="0"/>
              <a:t>– </a:t>
            </a:r>
            <a:r>
              <a:rPr lang="pl-PL" sz="2800" dirty="0"/>
              <a:t>autentyk z Software Freedom Day 2015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>(</a:t>
            </a:r>
            <a:r>
              <a:rPr lang="pl-PL" sz="2000" dirty="0"/>
              <a:t>święto </a:t>
            </a:r>
            <a:r>
              <a:rPr lang="pl-PL" sz="2000" dirty="0" smtClean="0"/>
              <a:t>linuksowców obchodzone 19 września – dzień wydania Linuksa)</a:t>
            </a:r>
            <a:endParaRPr lang="en-US" sz="20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</a:t>
            </a:r>
            <a:r>
              <a:rPr lang="pl-PL" dirty="0" err="1" smtClean="0"/>
              <a:t>Azure</a:t>
            </a:r>
            <a:r>
              <a:rPr lang="pl-P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6"/>
            <a:ext cx="8605477" cy="4867486"/>
          </a:xfrm>
        </p:spPr>
        <p:txBody>
          <a:bodyPr/>
          <a:lstStyle/>
          <a:p>
            <a:r>
              <a:rPr lang="pl-PL" sz="3137" dirty="0"/>
              <a:t>Web </a:t>
            </a:r>
            <a:r>
              <a:rPr lang="pl-PL" sz="3137" dirty="0" err="1"/>
              <a:t>Apps</a:t>
            </a:r>
            <a:r>
              <a:rPr lang="pl-PL" sz="3137" dirty="0"/>
              <a:t> </a:t>
            </a:r>
            <a:r>
              <a:rPr lang="pl-PL" sz="1961" dirty="0"/>
              <a:t>- hosting</a:t>
            </a:r>
          </a:p>
          <a:p>
            <a:r>
              <a:rPr lang="pl-PL" sz="3137" dirty="0"/>
              <a:t>Mobile Services </a:t>
            </a:r>
            <a:r>
              <a:rPr lang="pl-PL" sz="1961" dirty="0"/>
              <a:t>– wspomagające aplikacje mobilne</a:t>
            </a:r>
          </a:p>
          <a:p>
            <a:r>
              <a:rPr lang="pl-PL" sz="3137" dirty="0" err="1"/>
              <a:t>Cloud</a:t>
            </a:r>
            <a:r>
              <a:rPr lang="pl-PL" sz="3137" dirty="0"/>
              <a:t> Services </a:t>
            </a:r>
            <a:r>
              <a:rPr lang="pl-PL" sz="1961" dirty="0"/>
              <a:t>– bezstanowe kontenery na aplikacje</a:t>
            </a:r>
            <a:endParaRPr lang="pl-PL" sz="3137" dirty="0"/>
          </a:p>
          <a:p>
            <a:r>
              <a:rPr lang="pl-PL" sz="3137" dirty="0"/>
              <a:t>SQL Databases</a:t>
            </a:r>
          </a:p>
          <a:p>
            <a:r>
              <a:rPr lang="pl-PL" sz="3137" dirty="0"/>
              <a:t>Media Services </a:t>
            </a:r>
            <a:r>
              <a:rPr lang="pl-PL" sz="1961" dirty="0"/>
              <a:t>- </a:t>
            </a:r>
            <a:r>
              <a:rPr lang="pl-PL" sz="1961" dirty="0" err="1"/>
              <a:t>steraming</a:t>
            </a:r>
            <a:endParaRPr lang="pl-PL" sz="3137" dirty="0"/>
          </a:p>
          <a:p>
            <a:r>
              <a:rPr lang="pl-PL" sz="3137" dirty="0"/>
              <a:t>CDN</a:t>
            </a:r>
            <a:r>
              <a:rPr lang="pl-PL" sz="1961" dirty="0"/>
              <a:t> – cache dla stron WWW</a:t>
            </a:r>
            <a:endParaRPr lang="pl-PL" sz="3137" dirty="0"/>
          </a:p>
          <a:p>
            <a:r>
              <a:rPr lang="pl-PL" sz="3137" dirty="0" err="1"/>
              <a:t>Traffic</a:t>
            </a:r>
            <a:r>
              <a:rPr lang="pl-PL" sz="3137" dirty="0"/>
              <a:t> Manager </a:t>
            </a:r>
            <a:r>
              <a:rPr lang="pl-PL" sz="1961" dirty="0"/>
              <a:t>– </a:t>
            </a:r>
            <a:r>
              <a:rPr lang="pl-PL" sz="1961" dirty="0" err="1"/>
              <a:t>load</a:t>
            </a:r>
            <a:r>
              <a:rPr lang="pl-PL" sz="1961" dirty="0"/>
              <a:t> </a:t>
            </a:r>
            <a:r>
              <a:rPr lang="pl-PL" sz="1961" dirty="0" err="1"/>
              <a:t>balancer</a:t>
            </a:r>
            <a:endParaRPr lang="pl-PL" sz="3137" dirty="0"/>
          </a:p>
          <a:p>
            <a:r>
              <a:rPr lang="pl-PL" sz="3137" dirty="0"/>
              <a:t>API Management </a:t>
            </a:r>
            <a:r>
              <a:rPr lang="pl-PL" sz="1961" dirty="0"/>
              <a:t>– zarządzanie dostępem do API</a:t>
            </a:r>
            <a:endParaRPr lang="pl-PL" sz="3137" dirty="0"/>
          </a:p>
          <a:p>
            <a:r>
              <a:rPr lang="pl-PL" sz="3137" dirty="0"/>
              <a:t>2FA </a:t>
            </a:r>
            <a:r>
              <a:rPr lang="pl-PL" sz="1961" dirty="0"/>
              <a:t>– obsługa autoryzacji dwuskładnikowej (</a:t>
            </a:r>
            <a:r>
              <a:rPr lang="pl-PL" sz="1961" dirty="0" err="1"/>
              <a:t>tokeny</a:t>
            </a:r>
            <a:r>
              <a:rPr lang="pl-PL" sz="1961" dirty="0"/>
              <a:t>, SMS)</a:t>
            </a:r>
            <a:endParaRPr lang="pl-PL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usług na </a:t>
            </a:r>
            <a:r>
              <a:rPr lang="pl-PL" dirty="0" err="1"/>
              <a:t>Azure</a:t>
            </a:r>
            <a:r>
              <a:rPr lang="pl-PL" dirty="0"/>
              <a:t> </a:t>
            </a:r>
            <a:br>
              <a:rPr lang="pl-PL" dirty="0"/>
            </a:br>
            <a:r>
              <a:rPr lang="pl-PL" sz="3137" dirty="0"/>
              <a:t>Usługi webowe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30951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5395326"/>
          </a:xfrm>
        </p:spPr>
        <p:txBody>
          <a:bodyPr/>
          <a:lstStyle/>
          <a:p>
            <a:r>
              <a:rPr lang="pl-PL" sz="3137" dirty="0"/>
              <a:t>Virtual </a:t>
            </a:r>
            <a:r>
              <a:rPr lang="pl-PL" sz="3137" dirty="0" err="1"/>
              <a:t>Machines</a:t>
            </a:r>
            <a:r>
              <a:rPr lang="pl-PL" sz="3137" dirty="0"/>
              <a:t> </a:t>
            </a:r>
            <a:r>
              <a:rPr lang="pl-PL" sz="1961" dirty="0"/>
              <a:t>– maszyny wirtualne Hyper-V</a:t>
            </a:r>
            <a:endParaRPr lang="pl-PL" sz="3137" dirty="0"/>
          </a:p>
          <a:p>
            <a:r>
              <a:rPr lang="pl-PL" sz="3137" dirty="0" err="1"/>
              <a:t>Cloud</a:t>
            </a:r>
            <a:r>
              <a:rPr lang="pl-PL" sz="3137" dirty="0"/>
              <a:t> Services </a:t>
            </a:r>
            <a:r>
              <a:rPr lang="pl-PL" sz="1961" dirty="0"/>
              <a:t>– bezstanowe kontenery na aplikacje</a:t>
            </a:r>
            <a:endParaRPr lang="pl-PL" sz="3137" dirty="0"/>
          </a:p>
          <a:p>
            <a:r>
              <a:rPr lang="pl-PL" sz="3137" dirty="0"/>
              <a:t>Storage </a:t>
            </a:r>
            <a:r>
              <a:rPr lang="pl-PL" sz="1961" dirty="0"/>
              <a:t>– dyski wirtualne, kontenery BLOB</a:t>
            </a:r>
            <a:endParaRPr lang="pl-PL" sz="3137" dirty="0"/>
          </a:p>
          <a:p>
            <a:r>
              <a:rPr lang="pl-PL" sz="3137" dirty="0"/>
              <a:t>Networks </a:t>
            </a:r>
            <a:r>
              <a:rPr lang="pl-PL" sz="1961" dirty="0"/>
              <a:t>- VPN</a:t>
            </a:r>
            <a:endParaRPr lang="pl-PL" sz="3137" dirty="0"/>
          </a:p>
          <a:p>
            <a:r>
              <a:rPr lang="pl-PL" sz="3137" dirty="0"/>
              <a:t>Service Bus </a:t>
            </a:r>
            <a:r>
              <a:rPr lang="pl-PL" sz="1961" dirty="0"/>
              <a:t>– szyna komunikacyjna dla aplikacji</a:t>
            </a:r>
            <a:endParaRPr lang="pl-PL" sz="3137" dirty="0"/>
          </a:p>
          <a:p>
            <a:r>
              <a:rPr lang="en-US" sz="3137" dirty="0"/>
              <a:t>Automation</a:t>
            </a:r>
            <a:r>
              <a:rPr lang="pl-PL" sz="3137" dirty="0"/>
              <a:t>, </a:t>
            </a:r>
            <a:r>
              <a:rPr lang="en-US" sz="3137" dirty="0"/>
              <a:t>Scheduler</a:t>
            </a:r>
            <a:r>
              <a:rPr lang="pl-PL" sz="3137" dirty="0"/>
              <a:t>, </a:t>
            </a:r>
            <a:r>
              <a:rPr lang="pl-PL" sz="3137" dirty="0" err="1"/>
              <a:t>Batch</a:t>
            </a:r>
            <a:r>
              <a:rPr lang="pl-PL" sz="3137" dirty="0"/>
              <a:t> Services</a:t>
            </a:r>
            <a:endParaRPr lang="en-US" sz="3137" dirty="0"/>
          </a:p>
          <a:p>
            <a:r>
              <a:rPr lang="en-US" sz="3137" dirty="0"/>
              <a:t>Traffic Manager</a:t>
            </a:r>
            <a:r>
              <a:rPr lang="pl-PL" sz="3137" dirty="0"/>
              <a:t> </a:t>
            </a:r>
            <a:r>
              <a:rPr lang="pl-PL" sz="1961" dirty="0"/>
              <a:t>– </a:t>
            </a:r>
            <a:r>
              <a:rPr lang="pl-PL" sz="1961" dirty="0" err="1"/>
              <a:t>load</a:t>
            </a:r>
            <a:r>
              <a:rPr lang="pl-PL" sz="1961" dirty="0"/>
              <a:t> </a:t>
            </a:r>
            <a:r>
              <a:rPr lang="pl-PL" sz="1961" dirty="0" err="1"/>
              <a:t>balancer</a:t>
            </a:r>
            <a:endParaRPr lang="en-US" sz="1961" dirty="0"/>
          </a:p>
          <a:p>
            <a:r>
              <a:rPr lang="en-US" sz="3137" dirty="0"/>
              <a:t>RemoteApp</a:t>
            </a:r>
            <a:r>
              <a:rPr lang="pl-PL" sz="3137" dirty="0"/>
              <a:t> </a:t>
            </a:r>
            <a:r>
              <a:rPr lang="pl-PL" sz="1961" dirty="0"/>
              <a:t>– </a:t>
            </a:r>
            <a:r>
              <a:rPr lang="pl-PL" sz="1765" dirty="0"/>
              <a:t>zdalny dostęp do aplikacji np. z tabletu do starej niemobilnej</a:t>
            </a:r>
            <a:endParaRPr lang="en-US" sz="1765" dirty="0"/>
          </a:p>
          <a:p>
            <a:r>
              <a:rPr lang="en-US" sz="3137" dirty="0" err="1"/>
              <a:t>Biztalk</a:t>
            </a:r>
            <a:r>
              <a:rPr lang="en-US" sz="3137" dirty="0"/>
              <a:t> Services</a:t>
            </a:r>
            <a:r>
              <a:rPr lang="pl-PL" sz="3137" dirty="0"/>
              <a:t> </a:t>
            </a:r>
            <a:r>
              <a:rPr lang="pl-PL" sz="1961" dirty="0"/>
              <a:t>– zarządzanie na poziomie biznesowym</a:t>
            </a:r>
            <a:endParaRPr lang="en-US" sz="3137" dirty="0"/>
          </a:p>
          <a:p>
            <a:endParaRPr lang="pl-PL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usług na </a:t>
            </a:r>
            <a:r>
              <a:rPr lang="pl-PL" dirty="0" err="1"/>
              <a:t>Azure</a:t>
            </a:r>
            <a:r>
              <a:rPr lang="pl-PL" dirty="0"/>
              <a:t> </a:t>
            </a:r>
            <a:br>
              <a:rPr lang="pl-PL" dirty="0"/>
            </a:br>
            <a:r>
              <a:rPr lang="pl-PL" sz="3137" dirty="0"/>
              <a:t>Obliczeniowe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650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2739908"/>
          </a:xfrm>
        </p:spPr>
        <p:txBody>
          <a:bodyPr/>
          <a:lstStyle/>
          <a:p>
            <a:r>
              <a:rPr lang="pl-PL" sz="3137" dirty="0"/>
              <a:t>SQL Databases</a:t>
            </a:r>
          </a:p>
          <a:p>
            <a:r>
              <a:rPr lang="pl-PL" sz="3137" dirty="0"/>
              <a:t>Media Services</a:t>
            </a:r>
          </a:p>
          <a:p>
            <a:r>
              <a:rPr lang="pl-PL" sz="3137" dirty="0"/>
              <a:t>Cache</a:t>
            </a:r>
          </a:p>
          <a:p>
            <a:r>
              <a:rPr lang="pl-PL" sz="3137" dirty="0"/>
              <a:t>Storage (VHD)</a:t>
            </a:r>
          </a:p>
          <a:p>
            <a:endParaRPr lang="pl-PL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usług na </a:t>
            </a:r>
            <a:r>
              <a:rPr lang="pl-PL" dirty="0" err="1"/>
              <a:t>Azure</a:t>
            </a:r>
            <a:r>
              <a:rPr lang="pl-PL" dirty="0"/>
              <a:t> </a:t>
            </a:r>
            <a:br>
              <a:rPr lang="pl-PL" dirty="0"/>
            </a:br>
            <a:r>
              <a:rPr lang="pl-PL" sz="3137" dirty="0"/>
              <a:t>Przechowywanie danych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13208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2208824"/>
          </a:xfrm>
        </p:spPr>
        <p:txBody>
          <a:bodyPr/>
          <a:lstStyle/>
          <a:p>
            <a:r>
              <a:rPr lang="pl-PL" sz="3137" dirty="0"/>
              <a:t>HD </a:t>
            </a:r>
            <a:r>
              <a:rPr lang="pl-PL" sz="3137" dirty="0" err="1"/>
              <a:t>Insight</a:t>
            </a:r>
            <a:r>
              <a:rPr lang="pl-PL" sz="3137" dirty="0"/>
              <a:t> </a:t>
            </a:r>
            <a:r>
              <a:rPr lang="pl-PL" sz="1961" dirty="0"/>
              <a:t>– Apache </a:t>
            </a:r>
            <a:r>
              <a:rPr lang="pl-PL" sz="1961" dirty="0" err="1"/>
              <a:t>Hadoop</a:t>
            </a:r>
            <a:r>
              <a:rPr lang="pl-PL" sz="1961" dirty="0"/>
              <a:t> (przetwarzanie typu </a:t>
            </a:r>
            <a:r>
              <a:rPr lang="pl-PL" sz="1961" i="1" dirty="0"/>
              <a:t>map </a:t>
            </a:r>
            <a:r>
              <a:rPr lang="pl-PL" sz="1961" i="1" dirty="0" err="1"/>
              <a:t>reduce</a:t>
            </a:r>
            <a:r>
              <a:rPr lang="pl-PL" sz="1961" dirty="0"/>
              <a:t>)</a:t>
            </a:r>
            <a:endParaRPr lang="pl-PL" sz="3137" dirty="0"/>
          </a:p>
          <a:p>
            <a:r>
              <a:rPr lang="pl-PL" sz="3137" dirty="0"/>
              <a:t>Automation, </a:t>
            </a:r>
            <a:r>
              <a:rPr lang="pl-PL" sz="3137" dirty="0" err="1"/>
              <a:t>Scheduler</a:t>
            </a:r>
            <a:endParaRPr lang="pl-PL" sz="3137" dirty="0"/>
          </a:p>
          <a:p>
            <a:r>
              <a:rPr lang="pl-PL" sz="3137" dirty="0"/>
              <a:t>Machine Learning</a:t>
            </a:r>
          </a:p>
          <a:p>
            <a:r>
              <a:rPr lang="pl-PL" sz="3137" dirty="0" err="1"/>
              <a:t>Stream</a:t>
            </a:r>
            <a:r>
              <a:rPr lang="pl-PL" sz="3137" dirty="0"/>
              <a:t> Analytics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usług na </a:t>
            </a:r>
            <a:r>
              <a:rPr lang="pl-PL" dirty="0" err="1"/>
              <a:t>Azure</a:t>
            </a:r>
            <a:r>
              <a:rPr lang="pl-PL" dirty="0"/>
              <a:t> </a:t>
            </a:r>
            <a:br>
              <a:rPr lang="pl-PL" dirty="0"/>
            </a:br>
            <a:r>
              <a:rPr lang="pl-PL" sz="3137" dirty="0"/>
              <a:t>Big Data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363024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6"/>
            <a:ext cx="8605477" cy="4867486"/>
          </a:xfrm>
        </p:spPr>
        <p:txBody>
          <a:bodyPr/>
          <a:lstStyle/>
          <a:p>
            <a:r>
              <a:rPr lang="pl-PL" sz="3137" dirty="0"/>
              <a:t>Service Bus </a:t>
            </a:r>
            <a:r>
              <a:rPr lang="pl-PL" sz="1961" dirty="0"/>
              <a:t>– szyna komunikacyjna dla aplikacji</a:t>
            </a:r>
            <a:endParaRPr lang="pl-PL" sz="3137" dirty="0"/>
          </a:p>
          <a:p>
            <a:r>
              <a:rPr lang="pl-PL" sz="3137" dirty="0" err="1"/>
              <a:t>Biztalk</a:t>
            </a:r>
            <a:r>
              <a:rPr lang="pl-PL" sz="3137" dirty="0"/>
              <a:t> Services </a:t>
            </a:r>
            <a:r>
              <a:rPr lang="pl-PL" sz="1961" dirty="0"/>
              <a:t>– zarządzanie na poziomie biznesowym</a:t>
            </a:r>
            <a:endParaRPr lang="pl-PL" sz="3137" dirty="0"/>
          </a:p>
          <a:p>
            <a:r>
              <a:rPr lang="pl-PL" sz="3137" dirty="0" err="1"/>
              <a:t>Recovery</a:t>
            </a:r>
            <a:r>
              <a:rPr lang="pl-PL" sz="3137" dirty="0"/>
              <a:t> Services </a:t>
            </a:r>
            <a:r>
              <a:rPr lang="pl-PL" sz="1961" dirty="0"/>
              <a:t>– </a:t>
            </a:r>
            <a:r>
              <a:rPr lang="pl-PL" sz="1961" dirty="0" err="1"/>
              <a:t>disaster</a:t>
            </a:r>
            <a:r>
              <a:rPr lang="pl-PL" sz="1961" dirty="0"/>
              <a:t> </a:t>
            </a:r>
            <a:r>
              <a:rPr lang="pl-PL" sz="1961" dirty="0" err="1"/>
              <a:t>recovery</a:t>
            </a:r>
            <a:r>
              <a:rPr lang="pl-PL" sz="1961" dirty="0"/>
              <a:t>, </a:t>
            </a:r>
            <a:r>
              <a:rPr lang="pl-PL" sz="1961" dirty="0" err="1"/>
              <a:t>failover</a:t>
            </a:r>
            <a:endParaRPr lang="pl-PL" sz="3137" dirty="0"/>
          </a:p>
          <a:p>
            <a:r>
              <a:rPr lang="pl-PL" sz="3137" dirty="0" err="1"/>
              <a:t>Operational</a:t>
            </a:r>
            <a:r>
              <a:rPr lang="pl-PL" sz="3137" dirty="0"/>
              <a:t> </a:t>
            </a:r>
            <a:r>
              <a:rPr lang="pl-PL" sz="3137" dirty="0" err="1"/>
              <a:t>Insights</a:t>
            </a:r>
            <a:r>
              <a:rPr lang="pl-PL" sz="3137" dirty="0"/>
              <a:t> </a:t>
            </a:r>
            <a:r>
              <a:rPr lang="pl-PL" sz="1961" dirty="0"/>
              <a:t>– wizualizacja i analiza dzienników</a:t>
            </a:r>
          </a:p>
          <a:p>
            <a:r>
              <a:rPr lang="pl-PL" sz="3137" dirty="0"/>
              <a:t>Networks</a:t>
            </a:r>
            <a:r>
              <a:rPr lang="pl-PL" sz="1961" dirty="0"/>
              <a:t> - VPN</a:t>
            </a:r>
          </a:p>
          <a:p>
            <a:r>
              <a:rPr lang="pl-PL" sz="3137" dirty="0"/>
              <a:t>Active Directory </a:t>
            </a:r>
            <a:r>
              <a:rPr lang="pl-PL" sz="1961" dirty="0"/>
              <a:t>– centralny system autoryzacji</a:t>
            </a:r>
          </a:p>
          <a:p>
            <a:r>
              <a:rPr lang="pl-PL" sz="3137" dirty="0" err="1"/>
              <a:t>StorSimple</a:t>
            </a:r>
            <a:r>
              <a:rPr lang="pl-PL" sz="3137" dirty="0"/>
              <a:t> </a:t>
            </a:r>
            <a:r>
              <a:rPr lang="pl-PL" sz="1961" dirty="0"/>
              <a:t>– </a:t>
            </a:r>
            <a:r>
              <a:rPr lang="pl-PL" sz="1961" dirty="0" err="1"/>
              <a:t>storage</a:t>
            </a:r>
            <a:r>
              <a:rPr lang="pl-PL" sz="1961" dirty="0"/>
              <a:t> lokalny z backupem do chmury</a:t>
            </a:r>
            <a:endParaRPr lang="pl-PL" sz="3137" dirty="0"/>
          </a:p>
          <a:p>
            <a:r>
              <a:rPr lang="pl-PL" sz="3137" dirty="0"/>
              <a:t>wysyłanie /odbieranie dysku kurierem</a:t>
            </a:r>
          </a:p>
          <a:p>
            <a:r>
              <a:rPr lang="pl-PL" sz="3137" dirty="0"/>
              <a:t>Express </a:t>
            </a:r>
            <a:r>
              <a:rPr lang="pl-PL" sz="3137" dirty="0" err="1"/>
              <a:t>Route</a:t>
            </a:r>
            <a:r>
              <a:rPr lang="pl-PL" sz="3137" dirty="0"/>
              <a:t> </a:t>
            </a:r>
            <a:r>
              <a:rPr lang="pl-PL" sz="1961" dirty="0"/>
              <a:t>– wirtualny światłowód firma-</a:t>
            </a:r>
            <a:r>
              <a:rPr lang="pl-PL" sz="1961" dirty="0" err="1"/>
              <a:t>Azure</a:t>
            </a:r>
            <a:endParaRPr lang="pl-PL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usług na </a:t>
            </a:r>
            <a:r>
              <a:rPr lang="pl-PL" dirty="0" err="1"/>
              <a:t>Azure</a:t>
            </a:r>
            <a:r>
              <a:rPr lang="pl-PL" dirty="0"/>
              <a:t> </a:t>
            </a:r>
            <a:br>
              <a:rPr lang="pl-PL" dirty="0"/>
            </a:br>
            <a:r>
              <a:rPr lang="pl-PL" sz="3137" dirty="0"/>
              <a:t>Chmura hybrydowa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10615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3708836"/>
          </a:xfrm>
        </p:spPr>
        <p:txBody>
          <a:bodyPr/>
          <a:lstStyle/>
          <a:p>
            <a:r>
              <a:rPr lang="pl-PL" sz="3137" dirty="0"/>
              <a:t>Najlepsza integracja z usługami firmy Microsoft</a:t>
            </a:r>
          </a:p>
          <a:p>
            <a:r>
              <a:rPr lang="pl-PL" sz="3137" dirty="0"/>
              <a:t>Bardzo dobra integracja z usługami linuksowymi</a:t>
            </a:r>
          </a:p>
          <a:p>
            <a:r>
              <a:rPr lang="pl-PL" sz="3137" dirty="0"/>
              <a:t>Szeroki zakres dostępnych usług – centralizacja </a:t>
            </a:r>
          </a:p>
          <a:p>
            <a:r>
              <a:rPr lang="pl-PL" sz="3137" dirty="0"/>
              <a:t>Integracja z chmurą prywatną</a:t>
            </a:r>
          </a:p>
          <a:p>
            <a:r>
              <a:rPr lang="pl-PL" sz="3137" dirty="0"/>
              <a:t>Możliwość automatyzowania procesów nie tylko na poziomie IT, ale także całej firmy</a:t>
            </a:r>
          </a:p>
          <a:p>
            <a:r>
              <a:rPr lang="pl-PL" sz="3137" dirty="0"/>
              <a:t>Usługi dopasowane dla IT Pro i </a:t>
            </a:r>
            <a:r>
              <a:rPr lang="pl-PL" sz="3137" dirty="0" smtClean="0"/>
              <a:t>developerów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</a:t>
            </a:r>
            <a:r>
              <a:rPr lang="pl-PL" dirty="0" err="1" smtClean="0"/>
              <a:t>Azure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38081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5"/>
            <a:ext cx="8710535" cy="5033223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Narzędzie administracyjne</a:t>
            </a:r>
            <a:endParaRPr lang="en-US" dirty="0" smtClean="0">
              <a:solidFill>
                <a:srgbClr val="0078D7"/>
              </a:solidFill>
            </a:endParaRPr>
          </a:p>
          <a:p>
            <a:pPr lvl="1"/>
            <a:r>
              <a:rPr lang="pl-PL" dirty="0" smtClean="0"/>
              <a:t>Ulepszony wiersz poleceń (odpowiednik </a:t>
            </a:r>
            <a:r>
              <a:rPr lang="pl-PL" i="1" dirty="0" err="1" smtClean="0"/>
              <a:t>Command</a:t>
            </a:r>
            <a:r>
              <a:rPr lang="pl-PL" i="1" dirty="0" smtClean="0"/>
              <a:t> </a:t>
            </a:r>
            <a:r>
              <a:rPr lang="pl-PL" i="1" dirty="0" err="1" smtClean="0"/>
              <a:t>Prompt</a:t>
            </a:r>
            <a:r>
              <a:rPr lang="pl-PL" dirty="0" smtClean="0"/>
              <a:t> albo konsoli linuksowej) do wykonywania lokalnych zadań administracyjnych, pełna kontrola nad systemem operacyjnym.</a:t>
            </a:r>
            <a:endParaRPr lang="en-US" dirty="0" smtClean="0"/>
          </a:p>
          <a:p>
            <a:r>
              <a:rPr lang="pl-PL" dirty="0" smtClean="0"/>
              <a:t>Możliwość programowania</a:t>
            </a:r>
            <a:endParaRPr lang="en-US" dirty="0" smtClean="0"/>
          </a:p>
          <a:p>
            <a:pPr lvl="1"/>
            <a:r>
              <a:rPr lang="pl-PL" dirty="0" smtClean="0"/>
              <a:t>Znaczny skok jakościowy – w pełni da się tworzyć dojrzałe skrypty ze składnią przypominającą C#, bibliotekami .NET (np. formatowanie czasu), posiada także specyficzne konstrukcje pomagające tworzyć skrypty przetwarzające dane bez marnowania czasu na powtarzające się fragmenty kodu. Obiektowość!</a:t>
            </a:r>
            <a:endParaRPr lang="en-US" dirty="0" smtClean="0"/>
          </a:p>
          <a:p>
            <a:r>
              <a:rPr lang="pl-PL" dirty="0" smtClean="0"/>
              <a:t>Narzędzie IT Pro</a:t>
            </a:r>
            <a:endParaRPr lang="en-US" dirty="0" smtClean="0"/>
          </a:p>
          <a:p>
            <a:pPr lvl="1"/>
            <a:r>
              <a:rPr lang="pl-PL" dirty="0" smtClean="0"/>
              <a:t>Zdalny dostęp przez protokół SSH  (wkrótce) umożliwia centralne sterowanie infrastrukturą (także dzięki bezpośrednim interakcjom z WMI). Całość jest jednocześnie bezpieczna (m.in. cyfrowe podpisywanie skryptów).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3" y="1737728"/>
            <a:ext cx="4228029" cy="3406958"/>
          </a:xfrm>
        </p:spPr>
        <p:txBody>
          <a:bodyPr/>
          <a:lstStyle/>
          <a:p>
            <a:r>
              <a:rPr lang="pl-PL" sz="2353" dirty="0"/>
              <a:t>Microsoft Junior Leader in </a:t>
            </a:r>
            <a:r>
              <a:rPr lang="pl-PL" sz="2353" dirty="0" err="1"/>
              <a:t>Imagine</a:t>
            </a:r>
            <a:r>
              <a:rPr lang="pl-PL" sz="2353" dirty="0"/>
              <a:t> School</a:t>
            </a:r>
          </a:p>
          <a:p>
            <a:r>
              <a:rPr lang="pl-PL" sz="2353" dirty="0" smtClean="0"/>
              <a:t>P</a:t>
            </a:r>
            <a:r>
              <a:rPr lang="pl-PL" sz="2353" dirty="0"/>
              <a:t>rogram Manager - </a:t>
            </a:r>
            <a:r>
              <a:rPr lang="pl-PL" sz="2353" dirty="0" err="1" smtClean="0"/>
              <a:t>Juniors</a:t>
            </a:r>
            <a:r>
              <a:rPr lang="pl-PL" sz="2353" dirty="0" smtClean="0"/>
              <a:t> of </a:t>
            </a:r>
            <a:r>
              <a:rPr lang="pl-PL" sz="2353" dirty="0"/>
              <a:t>Microsoft .NET Group Imagine </a:t>
            </a:r>
            <a:r>
              <a:rPr lang="pl-PL" sz="2353" dirty="0" err="1"/>
              <a:t>Academy</a:t>
            </a:r>
            <a:endParaRPr lang="pl-PL" sz="2353" dirty="0"/>
          </a:p>
          <a:p>
            <a:r>
              <a:rPr lang="pl-PL" sz="2353" dirty="0"/>
              <a:t>Uczeń Technikum Łączności w Krakowie</a:t>
            </a:r>
          </a:p>
          <a:p>
            <a:r>
              <a:rPr lang="pl-PL" sz="2353" dirty="0" err="1"/>
              <a:t>Freelance</a:t>
            </a:r>
            <a:r>
              <a:rPr lang="pl-PL" sz="2353" dirty="0"/>
              <a:t> developer</a:t>
            </a:r>
          </a:p>
          <a:p>
            <a:endParaRPr lang="en-US" sz="235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Prowadzący</a:t>
            </a:r>
            <a:endParaRPr lang="en-US" sz="3137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22583" y="1725666"/>
            <a:ext cx="4829937" cy="3801594"/>
          </a:xfrm>
          <a:prstGeom prst="rect">
            <a:avLst/>
          </a:prstGeom>
        </p:spPr>
        <p:txBody>
          <a:bodyPr vert="horz" wrap="square" lIns="143440" tIns="89650" rIns="143440" bIns="89650" rtlCol="0">
            <a:sp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353" dirty="0"/>
              <a:t>Chief Technology </a:t>
            </a:r>
            <a:r>
              <a:rPr lang="pl-PL" sz="2353" dirty="0" err="1" smtClean="0"/>
              <a:t>Officer</a:t>
            </a:r>
            <a:r>
              <a:rPr lang="pl-PL" sz="2353" dirty="0" smtClean="0"/>
              <a:t> -</a:t>
            </a:r>
            <a:r>
              <a:rPr lang="pl-PL" sz="2353" dirty="0"/>
              <a:t/>
            </a:r>
            <a:br>
              <a:rPr lang="pl-PL" sz="2353" dirty="0"/>
            </a:br>
            <a:r>
              <a:rPr lang="pl-PL" sz="2353" dirty="0" smtClean="0"/>
              <a:t>.NET </a:t>
            </a:r>
            <a:r>
              <a:rPr lang="pl-PL" sz="2353" dirty="0" err="1"/>
              <a:t>Group</a:t>
            </a:r>
            <a:r>
              <a:rPr lang="pl-PL" sz="2353" dirty="0"/>
              <a:t> </a:t>
            </a:r>
            <a:r>
              <a:rPr lang="pl-PL" sz="2353" dirty="0" err="1"/>
              <a:t>Imagine</a:t>
            </a:r>
            <a:r>
              <a:rPr lang="pl-PL" sz="2353" dirty="0"/>
              <a:t> </a:t>
            </a:r>
            <a:r>
              <a:rPr lang="pl-PL" sz="2353" dirty="0" err="1"/>
              <a:t>Academy</a:t>
            </a:r>
            <a:endParaRPr lang="pl-PL" sz="2353" dirty="0"/>
          </a:p>
          <a:p>
            <a:r>
              <a:rPr lang="pl-PL" sz="2353" dirty="0"/>
              <a:t>Administrator serwerowni – </a:t>
            </a:r>
            <a:br>
              <a:rPr lang="pl-PL" sz="2353" dirty="0"/>
            </a:br>
            <a:r>
              <a:rPr lang="pl-PL" sz="2353" dirty="0"/>
              <a:t>Koło Studentów Informatyki UJ</a:t>
            </a:r>
          </a:p>
          <a:p>
            <a:r>
              <a:rPr lang="pl-PL" sz="2353" dirty="0"/>
              <a:t>Chief Information </a:t>
            </a:r>
            <a:r>
              <a:rPr lang="pl-PL" sz="2353" dirty="0" err="1"/>
              <a:t>Officer</a:t>
            </a:r>
            <a:r>
              <a:rPr lang="pl-PL" sz="2353" dirty="0"/>
              <a:t> – </a:t>
            </a:r>
            <a:br>
              <a:rPr lang="pl-PL" sz="2353" dirty="0"/>
            </a:br>
            <a:r>
              <a:rPr lang="pl-PL" sz="2353" dirty="0"/>
              <a:t>Studencki Festiwal Informatyczny</a:t>
            </a:r>
          </a:p>
          <a:p>
            <a:r>
              <a:rPr lang="pl-PL" sz="2353" dirty="0" err="1"/>
              <a:t>Freelance</a:t>
            </a:r>
            <a:r>
              <a:rPr lang="pl-PL" sz="2353" dirty="0"/>
              <a:t> </a:t>
            </a:r>
            <a:r>
              <a:rPr lang="pl-PL" sz="2353" dirty="0" smtClean="0"/>
              <a:t>developer</a:t>
            </a:r>
          </a:p>
          <a:p>
            <a:r>
              <a:rPr lang="pl-PL" sz="2353" dirty="0" smtClean="0"/>
              <a:t>A w wolnych chwilach – </a:t>
            </a:r>
            <a:br>
              <a:rPr lang="pl-PL" sz="2353" dirty="0" smtClean="0"/>
            </a:br>
            <a:r>
              <a:rPr lang="pl-PL" sz="2353" dirty="0" smtClean="0"/>
              <a:t>student </a:t>
            </a:r>
            <a:r>
              <a:rPr lang="pl-PL" sz="2353" dirty="0" err="1" smtClean="0"/>
              <a:t>WMiI</a:t>
            </a:r>
            <a:r>
              <a:rPr lang="pl-PL" sz="2353" dirty="0" smtClean="0"/>
              <a:t> UJ </a:t>
            </a:r>
            <a:r>
              <a:rPr lang="pl-PL" sz="2353" dirty="0" smtClean="0">
                <a:sym typeface="Wingdings" panose="05000000000000000000" pitchFamily="2" charset="2"/>
              </a:rPr>
              <a:t></a:t>
            </a:r>
            <a:endParaRPr lang="pl-PL" sz="2353" dirty="0"/>
          </a:p>
          <a:p>
            <a:endParaRPr lang="en-US" sz="2353" dirty="0"/>
          </a:p>
        </p:txBody>
      </p:sp>
      <p:sp>
        <p:nvSpPr>
          <p:cNvPr id="5" name="Symbol zastępczy tekstu 1"/>
          <p:cNvSpPr txBox="1">
            <a:spLocks/>
          </p:cNvSpPr>
          <p:nvPr/>
        </p:nvSpPr>
        <p:spPr>
          <a:xfrm>
            <a:off x="472298" y="1301819"/>
            <a:ext cx="3747251" cy="423847"/>
          </a:xfrm>
          <a:prstGeom prst="rect">
            <a:avLst/>
          </a:prstGeom>
        </p:spPr>
        <p:txBody>
          <a:bodyPr/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529" dirty="0">
                <a:solidFill>
                  <a:srgbClr val="0078D7"/>
                </a:solidFill>
              </a:rPr>
              <a:t>Arkadiusz Biel </a:t>
            </a:r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4624140" y="1289757"/>
            <a:ext cx="4049041" cy="423847"/>
          </a:xfrm>
          <a:prstGeom prst="rect">
            <a:avLst/>
          </a:prstGeom>
        </p:spPr>
        <p:txBody>
          <a:bodyPr/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529" dirty="0">
                <a:solidFill>
                  <a:srgbClr val="0078D7"/>
                </a:solidFill>
              </a:rPr>
              <a:t>Daniel Skowroński</a:t>
            </a:r>
          </a:p>
        </p:txBody>
      </p:sp>
    </p:spTree>
    <p:extLst>
      <p:ext uri="{BB962C8B-B14F-4D97-AF65-F5344CB8AC3E}">
        <p14:creationId xmlns:p14="http://schemas.microsoft.com/office/powerpoint/2010/main" val="30927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10535" cy="1490655"/>
          </a:xfrm>
        </p:spPr>
        <p:txBody>
          <a:bodyPr/>
          <a:lstStyle/>
          <a:p>
            <a:r>
              <a:rPr lang="pl-PL" i="1" dirty="0">
                <a:solidFill>
                  <a:srgbClr val="0078D7"/>
                </a:solidFill>
              </a:rPr>
              <a:t>Wszystko co się da „</a:t>
            </a:r>
            <a:r>
              <a:rPr lang="pl-PL" i="1" dirty="0" err="1" smtClean="0">
                <a:solidFill>
                  <a:srgbClr val="0078D7"/>
                </a:solidFill>
              </a:rPr>
              <a:t>wyklikać</a:t>
            </a:r>
            <a:r>
              <a:rPr lang="pl-PL" i="1" dirty="0" smtClean="0">
                <a:solidFill>
                  <a:srgbClr val="0078D7"/>
                </a:solidFill>
              </a:rPr>
              <a:t>”</a:t>
            </a:r>
            <a:r>
              <a:rPr lang="pl-PL" i="1" dirty="0">
                <a:solidFill>
                  <a:srgbClr val="0078D7"/>
                </a:solidFill>
              </a:rPr>
              <a:t/>
            </a:r>
            <a:br>
              <a:rPr lang="pl-PL" i="1" dirty="0">
                <a:solidFill>
                  <a:srgbClr val="0078D7"/>
                </a:solidFill>
              </a:rPr>
            </a:br>
            <a:r>
              <a:rPr lang="pl-PL" i="1" dirty="0">
                <a:solidFill>
                  <a:srgbClr val="0078D7"/>
                </a:solidFill>
              </a:rPr>
              <a:t>– da się zrobić w </a:t>
            </a:r>
            <a:r>
              <a:rPr lang="pl-PL" i="1" dirty="0" err="1" smtClean="0">
                <a:solidFill>
                  <a:srgbClr val="0078D7"/>
                </a:solidFill>
              </a:rPr>
              <a:t>PowerShellu</a:t>
            </a:r>
            <a:r>
              <a:rPr lang="pl-PL" i="1" dirty="0" smtClean="0">
                <a:solidFill>
                  <a:srgbClr val="0078D7"/>
                </a:solidFill>
              </a:rPr>
              <a:t>…</a:t>
            </a:r>
            <a:endParaRPr lang="en-US" i="1" dirty="0">
              <a:solidFill>
                <a:srgbClr val="0078D7"/>
              </a:solidFill>
            </a:endParaRPr>
          </a:p>
          <a:p>
            <a:pPr lvl="1"/>
            <a:r>
              <a:rPr lang="pl-PL" dirty="0" smtClean="0"/>
              <a:t>… ale na odwrót – niekoniecznie!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69262" y="1189177"/>
            <a:ext cx="8605477" cy="673454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PowerShell – listowanie plików</a:t>
            </a:r>
            <a:r>
              <a:rPr lang="en-US" dirty="0"/>
              <a:t/>
            </a:r>
            <a:br>
              <a:rPr lang="en-US" dirty="0"/>
            </a:br>
            <a:r>
              <a:rPr lang="pl-PL" sz="3137" dirty="0"/>
              <a:t>Trzy podejścia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537745" y="1635998"/>
            <a:ext cx="6424462" cy="117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53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</a:t>
            </a:r>
            <a:r>
              <a:rPr lang="pl-PL" sz="2353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Childitem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C:\Windows\*.log</a:t>
            </a:r>
            <a:endParaRPr lang="pl-PL" sz="2353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2353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C:\Windows\*.log</a:t>
            </a:r>
            <a:endParaRPr lang="pl-PL" sz="2353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2353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C:\Windows\*.log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06622" y="3354292"/>
            <a:ext cx="6706856" cy="325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73" dirty="0">
                <a:latin typeface="Lucida Console" panose="020B0609040504020204" pitchFamily="49" charset="0"/>
              </a:rPr>
              <a:t>PS C:\Windows\system32&gt; </a:t>
            </a:r>
            <a:r>
              <a:rPr lang="pl-PL" sz="1373" dirty="0" err="1">
                <a:latin typeface="Lucida Console" panose="020B0609040504020204" pitchFamily="49" charset="0"/>
              </a:rPr>
              <a:t>dir</a:t>
            </a:r>
            <a:r>
              <a:rPr lang="pl-PL" sz="1373" dirty="0">
                <a:latin typeface="Lucida Console" panose="020B0609040504020204" pitchFamily="49" charset="0"/>
              </a:rPr>
              <a:t> C:\Windows\*.log </a:t>
            </a:r>
          </a:p>
          <a:p>
            <a:endParaRPr lang="pl-PL" sz="1373" dirty="0">
              <a:latin typeface="Lucida Console" panose="020B0609040504020204" pitchFamily="49" charset="0"/>
            </a:endParaRPr>
          </a:p>
          <a:p>
            <a:r>
              <a:rPr lang="pl-PL" sz="1373" dirty="0">
                <a:latin typeface="Lucida Console" panose="020B0609040504020204" pitchFamily="49" charset="0"/>
              </a:rPr>
              <a:t>    Directory: C:\Windows</a:t>
            </a:r>
          </a:p>
          <a:p>
            <a:endParaRPr lang="pl-PL" sz="1373" dirty="0">
              <a:latin typeface="Lucida Console" panose="020B0609040504020204" pitchFamily="49" charset="0"/>
            </a:endParaRPr>
          </a:p>
          <a:p>
            <a:r>
              <a:rPr lang="pl-PL" sz="1373" dirty="0" err="1">
                <a:latin typeface="Lucida Console" panose="020B0609040504020204" pitchFamily="49" charset="0"/>
              </a:rPr>
              <a:t>Mode</a:t>
            </a:r>
            <a:r>
              <a:rPr lang="pl-PL" sz="1373" dirty="0">
                <a:latin typeface="Lucida Console" panose="020B0609040504020204" pitchFamily="49" charset="0"/>
              </a:rPr>
              <a:t>                </a:t>
            </a:r>
            <a:r>
              <a:rPr lang="pl-PL" sz="1373" dirty="0" err="1">
                <a:latin typeface="Lucida Console" panose="020B0609040504020204" pitchFamily="49" charset="0"/>
              </a:rPr>
              <a:t>LastWriteTime</a:t>
            </a:r>
            <a:r>
              <a:rPr lang="pl-PL" sz="1373" dirty="0">
                <a:latin typeface="Lucida Console" panose="020B0609040504020204" pitchFamily="49" charset="0"/>
              </a:rPr>
              <a:t>     </a:t>
            </a:r>
            <a:r>
              <a:rPr lang="pl-PL" sz="1373" dirty="0" err="1">
                <a:latin typeface="Lucida Console" panose="020B0609040504020204" pitchFamily="49" charset="0"/>
              </a:rPr>
              <a:t>Length</a:t>
            </a:r>
            <a:r>
              <a:rPr lang="pl-PL" sz="1373" dirty="0">
                <a:latin typeface="Lucida Console" panose="020B0609040504020204" pitchFamily="49" charset="0"/>
              </a:rPr>
              <a:t> </a:t>
            </a:r>
            <a:r>
              <a:rPr lang="pl-PL" sz="1373" dirty="0" err="1">
                <a:latin typeface="Lucida Console" panose="020B0609040504020204" pitchFamily="49" charset="0"/>
              </a:rPr>
              <a:t>Name</a:t>
            </a:r>
            <a:r>
              <a:rPr lang="pl-PL" sz="1373" dirty="0">
                <a:latin typeface="Lucida Console" panose="020B0609040504020204" pitchFamily="49" charset="0"/>
              </a:rPr>
              <a:t>        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----                -------------     ------ ----        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2015-08-26     22:16      23913 DirectX.log 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2015-08-29     18:14       2998 DPINST.LOG  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2015-08-24     15:06       2988 DtcInstall.log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2015-08-26     22:16        175 DXError.log 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2015-09-06     15:17       9862 PFRO.log    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2015-09-07     16:04      26236 setupact.log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2013-08-22     16:46          0 setuperr.log    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2014-11-21     07:44       5446 vmgcoinstall.log                    </a:t>
            </a:r>
          </a:p>
          <a:p>
            <a:r>
              <a:rPr lang="pl-PL" sz="1373" dirty="0">
                <a:latin typeface="Lucida Console" panose="020B0609040504020204" pitchFamily="49" charset="0"/>
              </a:rPr>
              <a:t>-a---        2015-09-07     16:29    1819332 WindowsUpdate.log </a:t>
            </a:r>
          </a:p>
        </p:txBody>
      </p:sp>
    </p:spTree>
    <p:extLst>
      <p:ext uri="{BB962C8B-B14F-4D97-AF65-F5344CB8AC3E}">
        <p14:creationId xmlns:p14="http://schemas.microsoft.com/office/powerpoint/2010/main" val="13576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PowerShell – pobieranie czasu rozruchu przez WMI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537746" y="1710706"/>
            <a:ext cx="7767763" cy="190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53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</a:t>
            </a:r>
            <a:r>
              <a:rPr lang="en-US" sz="2353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WmiObject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53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-Class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Win32_OperatingSystem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pl-PL" sz="2353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53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en-US" sz="2353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localhost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53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</a:p>
          <a:p>
            <a:r>
              <a:rPr lang="pl-PL" sz="2353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Select-Object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l-PL" sz="2353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l-PL" sz="2353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CSName</a:t>
            </a:r>
            <a:r>
              <a:rPr lang="pl-PL" sz="2353" dirty="0" err="1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l-PL" sz="2353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LastBootUpTime</a:t>
            </a:r>
            <a:r>
              <a:rPr lang="pl-PL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91451" y="5680973"/>
            <a:ext cx="5976674" cy="117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CSName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LastBootUpTime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------    --------------           </a:t>
            </a:r>
          </a:p>
          <a:p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DS-XEON   20150907160328.493913+120</a:t>
            </a:r>
          </a:p>
        </p:txBody>
      </p:sp>
    </p:spTree>
    <p:extLst>
      <p:ext uri="{BB962C8B-B14F-4D97-AF65-F5344CB8AC3E}">
        <p14:creationId xmlns:p14="http://schemas.microsoft.com/office/powerpoint/2010/main" val="11263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PowerShell – pobieranie czasu rozruchu przez WMI - ulepszenie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463037" y="1635999"/>
            <a:ext cx="8501451" cy="341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6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</a:t>
            </a:r>
            <a:r>
              <a:rPr lang="en-US" sz="196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WmiObject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96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-Class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61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Win32_OperatingSystem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pl-PL" sz="196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96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en-US" sz="196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61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localhost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61" b="1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</a:p>
          <a:p>
            <a:r>
              <a:rPr lang="pl-PL" sz="196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Select-Object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l-PL" sz="196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l-PL" sz="196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1961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CSName</a:t>
            </a:r>
            <a:r>
              <a:rPr lang="pl-PL" sz="2353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@{</a:t>
            </a:r>
            <a:b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n</a:t>
            </a:r>
            <a: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l-PL" sz="2353" dirty="0">
                <a:solidFill>
                  <a:srgbClr val="8B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pl-PL" sz="2353" dirty="0" err="1">
                <a:solidFill>
                  <a:srgbClr val="8B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pl-PL" sz="2353" dirty="0">
                <a:solidFill>
                  <a:srgbClr val="8B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 err="1">
                <a:solidFill>
                  <a:srgbClr val="8B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Booted</a:t>
            </a:r>
            <a:r>
              <a:rPr lang="pl-PL" sz="2353" dirty="0">
                <a:solidFill>
                  <a:srgbClr val="8B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  </a:t>
            </a:r>
          </a:p>
          <a:p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e</a:t>
            </a:r>
            <a:r>
              <a:rPr lang="pl-PL" sz="235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l-PL" sz="2353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pl-PL" sz="235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l-PL" sz="2353" dirty="0" err="1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Management.ManagementDateTimeConverter</a:t>
            </a:r>
            <a: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]::</a:t>
            </a:r>
            <a:b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pl-PL" sz="2353" dirty="0" smtClean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ToDateTime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l-PL" sz="2353" dirty="0">
                <a:solidFill>
                  <a:srgbClr val="FF4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$_</a:t>
            </a:r>
            <a:r>
              <a:rPr lang="pl-PL" sz="2353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pl-PL" sz="2353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LastBootUpTime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)}</a:t>
            </a:r>
            <a:b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</a:p>
          <a:p>
            <a:r>
              <a:rPr lang="pl-PL" sz="1961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198458" y="5680973"/>
            <a:ext cx="5020251" cy="1176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CSName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Booted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</a:p>
          <a:p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------    -----------               </a:t>
            </a:r>
          </a:p>
          <a:p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DS-XEON   2015-09-07 16:03:28   </a:t>
            </a:r>
          </a:p>
        </p:txBody>
      </p:sp>
    </p:spTree>
    <p:extLst>
      <p:ext uri="{BB962C8B-B14F-4D97-AF65-F5344CB8AC3E}">
        <p14:creationId xmlns:p14="http://schemas.microsoft.com/office/powerpoint/2010/main" val="8341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3512393"/>
          </a:xfrm>
        </p:spPr>
        <p:txBody>
          <a:bodyPr/>
          <a:lstStyle/>
          <a:p>
            <a:r>
              <a:rPr lang="pl-PL" sz="3137" dirty="0"/>
              <a:t>Pliki </a:t>
            </a:r>
            <a:r>
              <a:rPr lang="pl-PL" sz="3137" b="1" dirty="0"/>
              <a:t>ps1</a:t>
            </a:r>
            <a:r>
              <a:rPr lang="pl-PL" sz="3137" dirty="0"/>
              <a:t> nie są wykonywalne przez kliknięcie!</a:t>
            </a:r>
          </a:p>
          <a:p>
            <a:r>
              <a:rPr lang="pl-PL" sz="3137" dirty="0"/>
              <a:t>Całkowite wyłączenie zabezpieczeń:</a:t>
            </a:r>
            <a:br>
              <a:rPr lang="pl-PL" sz="3137" dirty="0"/>
            </a:br>
            <a:r>
              <a:rPr lang="pl-PL" sz="3137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Set-</a:t>
            </a:r>
            <a:r>
              <a:rPr lang="pl-PL" sz="3137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ExecutionPolicy</a:t>
            </a:r>
            <a:r>
              <a:rPr lang="pl-PL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137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Unrestricted</a:t>
            </a:r>
            <a:endParaRPr lang="pl-PL" sz="3137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3137" dirty="0"/>
              <a:t>Ominięcie na czas wykonania skryptu:</a:t>
            </a:r>
            <a:br>
              <a:rPr lang="pl-PL" sz="3137" dirty="0"/>
            </a:br>
            <a:r>
              <a:rPr lang="en-US" sz="3137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powershell</a:t>
            </a:r>
            <a:r>
              <a:rPr lang="en-US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137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3137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ExecutionPolicy</a:t>
            </a:r>
            <a:r>
              <a:rPr lang="en-US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137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ByPass</a:t>
            </a:r>
            <a:r>
              <a:rPr lang="en-US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3137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-File</a:t>
            </a:r>
            <a:r>
              <a:rPr lang="en-US" sz="3137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137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skrypt.ps1 </a:t>
            </a:r>
            <a:endParaRPr lang="en-US" sz="2745" dirty="0">
              <a:solidFill>
                <a:srgbClr val="8A2BE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pl-PL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874738" cy="899614"/>
          </a:xfrm>
        </p:spPr>
        <p:txBody>
          <a:bodyPr/>
          <a:lstStyle/>
          <a:p>
            <a:r>
              <a:rPr lang="pl-PL" dirty="0" smtClean="0"/>
              <a:t>PowerShell – bezpieczeństwo skryptów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sz="3137" dirty="0"/>
              <a:t>A raczej jego omijanie ;) 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1215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874738" cy="899614"/>
          </a:xfrm>
        </p:spPr>
        <p:txBody>
          <a:bodyPr/>
          <a:lstStyle/>
          <a:p>
            <a:r>
              <a:rPr lang="pl-PL" dirty="0" smtClean="0"/>
              <a:t>PowerShell – skrypt rozruch.ps1</a:t>
            </a:r>
            <a:br>
              <a:rPr lang="pl-PL" dirty="0" smtClean="0"/>
            </a:br>
            <a:r>
              <a:rPr lang="pl-PL" sz="2353" dirty="0"/>
              <a:t>Kod źródłowy skryptu, który zwróci nam czas rozruchu zadanej maszyny</a:t>
            </a:r>
            <a:endParaRPr lang="en-US" sz="3137" dirty="0"/>
          </a:p>
        </p:txBody>
      </p:sp>
      <p:sp>
        <p:nvSpPr>
          <p:cNvPr id="5" name="Prostokąt 4"/>
          <p:cNvSpPr/>
          <p:nvPr/>
        </p:nvSpPr>
        <p:spPr>
          <a:xfrm>
            <a:off x="537745" y="1635998"/>
            <a:ext cx="7959730" cy="41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53" dirty="0">
                <a:solidFill>
                  <a:srgbClr val="00008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l-PL" sz="2353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l-PL" sz="2353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pl-PL" sz="2353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pl-PL" sz="2353" dirty="0">
                <a:solidFill>
                  <a:srgbClr val="FF4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pl-PL" sz="2353" dirty="0" err="1">
                <a:solidFill>
                  <a:srgbClr val="FF4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endParaRPr lang="pl-PL" sz="2353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pl-PL" sz="2353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353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</a:t>
            </a:r>
            <a:r>
              <a:rPr lang="en-US" sz="2353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WmiObject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53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-Class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53" dirty="0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Win32_OperatingSystem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353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en-US" sz="2353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>
                <a:solidFill>
                  <a:srgbClr val="FF4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pl-PL" sz="2353" dirty="0" err="1">
                <a:solidFill>
                  <a:srgbClr val="FF4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2353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353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endParaRPr lang="en-US" sz="2353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6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Select-Object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6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-Property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61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CSName</a:t>
            </a:r>
            <a:r>
              <a:rPr lang="en-US" sz="1961" dirty="0" err="1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961" dirty="0" err="1">
                <a:solidFill>
                  <a:srgbClr val="8A2BE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LastBootUpTime</a:t>
            </a:r>
            <a:r>
              <a:rPr lang="en-US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@{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961" dirty="0">
                <a:solidFill>
                  <a:srgbClr val="8B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”Last Booted”</a:t>
            </a:r>
            <a:r>
              <a:rPr lang="en-US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</a:t>
            </a:r>
            <a:r>
              <a:rPr lang="pl-PL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pl-PL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l-PL" sz="1961" dirty="0" err="1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Management.ManagementDateTimeConverter</a:t>
            </a:r>
            <a:r>
              <a:rPr lang="pl-PL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]::</a:t>
            </a:r>
          </a:p>
          <a:p>
            <a:r>
              <a:rPr lang="pl-PL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pl-PL" sz="196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ToDateTime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l-PL" sz="1961" dirty="0">
                <a:solidFill>
                  <a:srgbClr val="FF4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$_</a:t>
            </a:r>
            <a:r>
              <a:rPr lang="pl-PL" sz="1961" dirty="0">
                <a:solidFill>
                  <a:srgbClr val="A9A9A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pl-PL" sz="196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LastBootUpTime</a:t>
            </a:r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)}</a:t>
            </a:r>
          </a:p>
          <a:p>
            <a:r>
              <a:rPr lang="pl-PL" sz="196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5294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874738" cy="899614"/>
          </a:xfrm>
        </p:spPr>
        <p:txBody>
          <a:bodyPr/>
          <a:lstStyle/>
          <a:p>
            <a:r>
              <a:rPr lang="pl-PL" dirty="0" smtClean="0"/>
              <a:t>PowerShell – skrypt rozruch.ps1</a:t>
            </a:r>
            <a:br>
              <a:rPr lang="pl-PL" dirty="0" smtClean="0"/>
            </a:br>
            <a:r>
              <a:rPr lang="pl-PL" sz="2353" dirty="0"/>
              <a:t>Uruchomienie i pierwszy błąd – brak parametru</a:t>
            </a:r>
            <a:endParaRPr lang="en-US" sz="3137" dirty="0"/>
          </a:p>
        </p:txBody>
      </p:sp>
      <p:sp>
        <p:nvSpPr>
          <p:cNvPr id="4" name="Prostokąt 3"/>
          <p:cNvSpPr/>
          <p:nvPr/>
        </p:nvSpPr>
        <p:spPr>
          <a:xfrm>
            <a:off x="463037" y="1561290"/>
            <a:ext cx="11348457" cy="340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65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PS C:\Users\Daniel\Documents&gt; .\rozruch.ps1</a:t>
            </a:r>
          </a:p>
          <a:p>
            <a:r>
              <a:rPr lang="en-US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</a:t>
            </a:r>
            <a:r>
              <a:rPr lang="en-US" sz="1765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WmiObject</a:t>
            </a:r>
            <a:r>
              <a:rPr lang="en-US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 Cannot validate argument on parameter </a:t>
            </a:r>
            <a: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765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'. The argument is null or empty. </a:t>
            </a:r>
            <a: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Provide an argument that is not null or empty, and then </a:t>
            </a:r>
            <a: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 the command again.</a:t>
            </a:r>
            <a: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1765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765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 C:\Users\Daniel\Documents\rozruch.ps1:4 char:62</a:t>
            </a:r>
          </a:p>
          <a:p>
            <a:r>
              <a:rPr lang="en-US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Get-</a:t>
            </a:r>
            <a:r>
              <a:rPr lang="en-US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WmiObject</a:t>
            </a:r>
            <a:r>
              <a:rPr lang="en-US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-Class Win32_OperatingSystem  –</a:t>
            </a:r>
            <a:r>
              <a:rPr lang="en-US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$</a:t>
            </a:r>
            <a:r>
              <a:rPr lang="en-US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en-US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</a:t>
            </a:r>
          </a:p>
          <a:p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~~~~~~~~~~~~~</a:t>
            </a:r>
          </a:p>
          <a:p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CategoryInfo</a:t>
            </a:r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: </a:t>
            </a:r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InvalidData</a:t>
            </a:r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(:) [Get-</a:t>
            </a:r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WmiObject</a:t>
            </a:r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], </a:t>
            </a:r>
          </a:p>
          <a:p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ParameterBindingValidationException</a:t>
            </a:r>
            <a:endParaRPr lang="pl-PL" sz="1569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FullyQualifiedErrorId</a:t>
            </a:r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ParameterArgumentValidationError</a:t>
            </a:r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pl-PL" sz="1569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Microsoft.PowerShell.Commands.GetWmiObjectCommand</a:t>
            </a:r>
            <a:r>
              <a:rPr lang="pl-PL" sz="1569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5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874738" cy="899614"/>
          </a:xfrm>
        </p:spPr>
        <p:txBody>
          <a:bodyPr/>
          <a:lstStyle/>
          <a:p>
            <a:r>
              <a:rPr lang="pl-PL" dirty="0" smtClean="0"/>
              <a:t>PowerShell – skrypt rozruch.ps1</a:t>
            </a:r>
            <a:br>
              <a:rPr lang="pl-PL" dirty="0" smtClean="0"/>
            </a:br>
            <a:r>
              <a:rPr lang="pl-PL" sz="3137" dirty="0"/>
              <a:t>Uruchomienie bez błędów</a:t>
            </a:r>
            <a:endParaRPr lang="en-US" sz="3137" dirty="0"/>
          </a:p>
        </p:txBody>
      </p:sp>
      <p:sp>
        <p:nvSpPr>
          <p:cNvPr id="6" name="Prostokąt 5"/>
          <p:cNvSpPr/>
          <p:nvPr/>
        </p:nvSpPr>
        <p:spPr>
          <a:xfrm>
            <a:off x="537745" y="1635998"/>
            <a:ext cx="7647009" cy="226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PS C:\Users\Daniel\Documents&gt; </a:t>
            </a:r>
            <a:b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.\rozruch.ps1 </a:t>
            </a:r>
            <a:r>
              <a:rPr lang="pl-PL" sz="235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</a:t>
            </a:r>
            <a:r>
              <a:rPr lang="pl-PL" sz="2353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ComputerName</a:t>
            </a:r>
            <a:r>
              <a:rPr lang="pl-PL" sz="235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localhost</a:t>
            </a:r>
            <a: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sz="2353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pl-PL" sz="2353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CSName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Booted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</a:p>
          <a:p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------     -----------               </a:t>
            </a:r>
          </a:p>
          <a:p>
            <a:r>
              <a:rPr lang="pl-PL" sz="2353" dirty="0" err="1">
                <a:latin typeface="Consolas" panose="020B0609020204030204" pitchFamily="49" charset="0"/>
                <a:cs typeface="Consolas" panose="020B0609020204030204" pitchFamily="49" charset="0"/>
              </a:rPr>
              <a:t>Localhost</a:t>
            </a:r>
            <a:r>
              <a:rPr lang="pl-PL" sz="2353" dirty="0">
                <a:latin typeface="Consolas" panose="020B0609020204030204" pitchFamily="49" charset="0"/>
                <a:cs typeface="Consolas" panose="020B0609020204030204" pitchFamily="49" charset="0"/>
              </a:rPr>
              <a:t>  2015-09-07 16:03:28       </a:t>
            </a:r>
          </a:p>
        </p:txBody>
      </p:sp>
    </p:spTree>
    <p:extLst>
      <p:ext uri="{BB962C8B-B14F-4D97-AF65-F5344CB8AC3E}">
        <p14:creationId xmlns:p14="http://schemas.microsoft.com/office/powerpoint/2010/main" val="23351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1810512"/>
          </a:xfrm>
        </p:spPr>
        <p:txBody>
          <a:bodyPr/>
          <a:lstStyle/>
          <a:p>
            <a:r>
              <a:rPr lang="pl-PL" dirty="0" smtClean="0"/>
              <a:t>Architektura </a:t>
            </a:r>
            <a:br>
              <a:rPr lang="pl-PL" dirty="0" smtClean="0"/>
            </a:br>
            <a:r>
              <a:rPr lang="pl-PL" dirty="0" smtClean="0"/>
              <a:t>Windows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7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189307"/>
            <a:ext cx="7183057" cy="5527667"/>
          </a:xfrm>
        </p:spPr>
        <p:txBody>
          <a:bodyPr/>
          <a:lstStyle/>
          <a:p>
            <a:pPr fontAlgn="ctr"/>
            <a:r>
              <a:rPr lang="pl-PL" sz="2400" dirty="0" smtClean="0"/>
              <a:t>Wstęp</a:t>
            </a:r>
          </a:p>
          <a:p>
            <a:pPr fontAlgn="ctr"/>
            <a:r>
              <a:rPr lang="pl-PL" sz="2400" dirty="0" smtClean="0"/>
              <a:t>Rdzeń Microsoft Server Infrastructure</a:t>
            </a:r>
            <a:endParaRPr lang="pl-PL" sz="2400" dirty="0"/>
          </a:p>
          <a:p>
            <a:pPr lvl="1" fontAlgn="ctr"/>
            <a:r>
              <a:rPr lang="pl-PL" sz="1600" dirty="0"/>
              <a:t>Windows Server </a:t>
            </a:r>
          </a:p>
          <a:p>
            <a:pPr lvl="1" fontAlgn="ctr"/>
            <a:r>
              <a:rPr lang="pl-PL" sz="1600" dirty="0"/>
              <a:t>Microsoft </a:t>
            </a:r>
            <a:r>
              <a:rPr lang="pl-PL" sz="1600" dirty="0" err="1"/>
              <a:t>Azure</a:t>
            </a:r>
            <a:r>
              <a:rPr lang="pl-PL" sz="1600" dirty="0"/>
              <a:t> </a:t>
            </a:r>
          </a:p>
          <a:p>
            <a:pPr fontAlgn="ctr"/>
            <a:r>
              <a:rPr lang="pl-PL" sz="2400" dirty="0"/>
              <a:t>PowerShell </a:t>
            </a:r>
            <a:r>
              <a:rPr lang="pl-PL" sz="2400" dirty="0" smtClean="0"/>
              <a:t>– narzędzie IT Pro</a:t>
            </a:r>
            <a:endParaRPr lang="pl-PL" sz="2400" dirty="0"/>
          </a:p>
          <a:p>
            <a:pPr fontAlgn="ctr"/>
            <a:r>
              <a:rPr lang="pl-PL" sz="2400" dirty="0"/>
              <a:t>Architektura </a:t>
            </a:r>
            <a:r>
              <a:rPr lang="pl-PL" sz="2400" dirty="0" smtClean="0"/>
              <a:t>Windows Server</a:t>
            </a:r>
          </a:p>
          <a:p>
            <a:pPr fontAlgn="ctr"/>
            <a:r>
              <a:rPr lang="pl-PL" sz="2400" dirty="0" smtClean="0"/>
              <a:t>Przykładowe usługi dostarczane przez MSI</a:t>
            </a:r>
            <a:endParaRPr lang="pl-PL" sz="2400" dirty="0"/>
          </a:p>
          <a:p>
            <a:pPr lvl="1" fontAlgn="ctr"/>
            <a:r>
              <a:rPr lang="pl-PL" sz="1600" dirty="0" err="1"/>
              <a:t>ActiveDirectory</a:t>
            </a:r>
            <a:endParaRPr lang="pl-PL" sz="1600" dirty="0"/>
          </a:p>
          <a:p>
            <a:pPr lvl="1" fontAlgn="ctr"/>
            <a:r>
              <a:rPr lang="pl-PL" sz="1600" dirty="0" smtClean="0"/>
              <a:t>Hyper-V</a:t>
            </a:r>
            <a:endParaRPr lang="pl-PL" sz="1600" dirty="0"/>
          </a:p>
          <a:p>
            <a:pPr lvl="1" fontAlgn="ctr"/>
            <a:r>
              <a:rPr lang="pl-PL" sz="1600" dirty="0"/>
              <a:t>IIS + SQL Server</a:t>
            </a:r>
          </a:p>
          <a:p>
            <a:pPr lvl="1" fontAlgn="ctr"/>
            <a:r>
              <a:rPr lang="pl-PL" sz="1600" dirty="0" err="1"/>
              <a:t>Failover</a:t>
            </a:r>
            <a:r>
              <a:rPr lang="pl-PL" sz="1600" dirty="0"/>
              <a:t> z </a:t>
            </a:r>
            <a:r>
              <a:rPr lang="pl-PL" sz="1600" dirty="0" err="1"/>
              <a:t>Azure</a:t>
            </a:r>
            <a:r>
              <a:rPr lang="pl-PL" sz="1600" dirty="0"/>
              <a:t> - "big red </a:t>
            </a:r>
            <a:r>
              <a:rPr lang="pl-PL" sz="1600" dirty="0" err="1"/>
              <a:t>button</a:t>
            </a:r>
            <a:r>
              <a:rPr lang="pl-PL" sz="1600" dirty="0"/>
              <a:t>"</a:t>
            </a:r>
          </a:p>
          <a:p>
            <a:pPr fontAlgn="ctr"/>
            <a:r>
              <a:rPr lang="pl-PL" sz="2400" dirty="0"/>
              <a:t>Storage </a:t>
            </a:r>
          </a:p>
          <a:p>
            <a:pPr fontAlgn="ctr"/>
            <a:r>
              <a:rPr lang="pl-PL" sz="2400" dirty="0" smtClean="0"/>
              <a:t>Zakończenie</a:t>
            </a:r>
          </a:p>
          <a:p>
            <a:pPr lvl="1" fontAlgn="ctr"/>
            <a:r>
              <a:rPr lang="pl-PL" sz="1600" dirty="0"/>
              <a:t>Windows Server as a </a:t>
            </a:r>
            <a:r>
              <a:rPr lang="pl-PL" sz="1600" dirty="0" smtClean="0"/>
              <a:t>Workstation </a:t>
            </a:r>
            <a:endParaRPr lang="pl-PL" sz="1600" dirty="0"/>
          </a:p>
          <a:p>
            <a:pPr lvl="1" fontAlgn="ctr"/>
            <a:r>
              <a:rPr lang="pl-PL" sz="1600" dirty="0" smtClean="0"/>
              <a:t>Co </a:t>
            </a:r>
            <a:r>
              <a:rPr lang="pl-PL" sz="1600" dirty="0"/>
              <a:t>dalej</a:t>
            </a:r>
            <a:r>
              <a:rPr lang="pl-PL" sz="1600" dirty="0" smtClean="0"/>
              <a:t>?</a:t>
            </a:r>
          </a:p>
          <a:p>
            <a:pPr lvl="1" fontAlgn="ctr"/>
            <a:r>
              <a:rPr lang="pl-PL" sz="1600" dirty="0" smtClean="0"/>
              <a:t>Q&amp;A</a:t>
            </a:r>
            <a:endParaRPr lang="pl-PL" sz="1600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15403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wersji 2008 R2 i 2012 R2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sz="3137" dirty="0"/>
              <a:t>Obecnie najpopularniejsze</a:t>
            </a:r>
            <a:endParaRPr lang="en-US" sz="3137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002" y="1997199"/>
            <a:ext cx="4228029" cy="1705275"/>
          </a:xfrm>
        </p:spPr>
        <p:txBody>
          <a:bodyPr/>
          <a:lstStyle/>
          <a:p>
            <a:r>
              <a:rPr lang="pl-PL" sz="2353" dirty="0"/>
              <a:t>Rok wydania: 2009</a:t>
            </a:r>
          </a:p>
          <a:p>
            <a:r>
              <a:rPr lang="pl-PL" sz="2353" dirty="0"/>
              <a:t>Obsługa do 1</a:t>
            </a:r>
            <a:r>
              <a:rPr lang="pl-PL" sz="2353" dirty="0" smtClean="0"/>
              <a:t>TB </a:t>
            </a:r>
            <a:r>
              <a:rPr lang="pl-PL" sz="2353" dirty="0" err="1" smtClean="0"/>
              <a:t>RAMu</a:t>
            </a:r>
            <a:endParaRPr lang="pl-PL" sz="2353" dirty="0" smtClean="0"/>
          </a:p>
          <a:p>
            <a:r>
              <a:rPr lang="pl-PL" sz="2353" dirty="0" smtClean="0"/>
              <a:t>Obsługa 64 podstawek CPU</a:t>
            </a:r>
            <a:endParaRPr lang="pl-PL" sz="2353" dirty="0"/>
          </a:p>
          <a:p>
            <a:r>
              <a:rPr lang="pl-PL" sz="2353" dirty="0"/>
              <a:t>Hyper-V </a:t>
            </a:r>
            <a:r>
              <a:rPr lang="pl-PL" sz="2353" dirty="0" smtClean="0"/>
              <a:t>2.0</a:t>
            </a:r>
            <a:endParaRPr lang="pl-PL" sz="2353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13322" y="1985137"/>
            <a:ext cx="4452155" cy="2425768"/>
          </a:xfrm>
          <a:prstGeom prst="rect">
            <a:avLst/>
          </a:prstGeom>
        </p:spPr>
        <p:txBody>
          <a:bodyPr vert="horz" wrap="square" lIns="143440" tIns="89650" rIns="143440" bIns="89650" rtlCol="0">
            <a:sp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353" dirty="0"/>
              <a:t>Rok wydania: 2013</a:t>
            </a:r>
          </a:p>
          <a:p>
            <a:r>
              <a:rPr lang="pl-PL" sz="2353" dirty="0"/>
              <a:t>Obsługa 4TB </a:t>
            </a:r>
            <a:r>
              <a:rPr lang="pl-PL" sz="2353" dirty="0" err="1" smtClean="0"/>
              <a:t>RAMu</a:t>
            </a:r>
            <a:endParaRPr lang="pl-PL" sz="2353" dirty="0" smtClean="0"/>
          </a:p>
          <a:p>
            <a:r>
              <a:rPr lang="pl-PL" sz="2353" dirty="0" smtClean="0"/>
              <a:t>Obsługa 320 podstawek CPU</a:t>
            </a:r>
            <a:endParaRPr lang="pl-PL" sz="2353" dirty="0"/>
          </a:p>
          <a:p>
            <a:r>
              <a:rPr lang="pl-PL" sz="2353" dirty="0" smtClean="0"/>
              <a:t>Hyper-V </a:t>
            </a:r>
            <a:r>
              <a:rPr lang="pl-PL" sz="2353" dirty="0" smtClean="0"/>
              <a:t>3.0</a:t>
            </a:r>
          </a:p>
          <a:p>
            <a:r>
              <a:rPr lang="pl-PL" sz="2353" dirty="0" smtClean="0"/>
              <a:t>Zarządzanie </a:t>
            </a:r>
            <a:r>
              <a:rPr lang="pl-PL" sz="2353" dirty="0" smtClean="0"/>
              <a:t>wieloma serwerami</a:t>
            </a:r>
            <a:endParaRPr lang="pl-PL" sz="2353" dirty="0"/>
          </a:p>
        </p:txBody>
      </p:sp>
      <p:sp>
        <p:nvSpPr>
          <p:cNvPr id="7" name="Symbol zastępczy tekstu 1"/>
          <p:cNvSpPr txBox="1">
            <a:spLocks/>
          </p:cNvSpPr>
          <p:nvPr/>
        </p:nvSpPr>
        <p:spPr>
          <a:xfrm>
            <a:off x="463037" y="1561290"/>
            <a:ext cx="3747251" cy="423847"/>
          </a:xfrm>
          <a:prstGeom prst="rect">
            <a:avLst/>
          </a:prstGeom>
        </p:spPr>
        <p:txBody>
          <a:bodyPr/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529" dirty="0">
                <a:solidFill>
                  <a:srgbClr val="0078D7"/>
                </a:solidFill>
              </a:rPr>
              <a:t>2008 R2</a:t>
            </a: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4614879" y="1549228"/>
            <a:ext cx="4049041" cy="423847"/>
          </a:xfrm>
          <a:prstGeom prst="rect">
            <a:avLst/>
          </a:prstGeom>
        </p:spPr>
        <p:txBody>
          <a:bodyPr/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529" dirty="0">
                <a:solidFill>
                  <a:srgbClr val="0078D7"/>
                </a:solidFill>
              </a:rPr>
              <a:t>2012 R2</a:t>
            </a:r>
          </a:p>
        </p:txBody>
      </p:sp>
    </p:spTree>
    <p:extLst>
      <p:ext uri="{BB962C8B-B14F-4D97-AF65-F5344CB8AC3E}">
        <p14:creationId xmlns:p14="http://schemas.microsoft.com/office/powerpoint/2010/main" val="13983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Nowości w wersji Technical Preview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sz="3137" dirty="0"/>
              <a:t>Docelowa nazwa - 2016</a:t>
            </a:r>
            <a:endParaRPr lang="en-US" sz="3137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002" y="1997199"/>
            <a:ext cx="4228029" cy="2103525"/>
          </a:xfrm>
        </p:spPr>
        <p:txBody>
          <a:bodyPr/>
          <a:lstStyle/>
          <a:p>
            <a:r>
              <a:rPr lang="pl-PL" sz="2353" dirty="0"/>
              <a:t>Windows </a:t>
            </a:r>
            <a:r>
              <a:rPr lang="pl-PL" sz="2353" dirty="0" err="1" smtClean="0"/>
              <a:t>Defender</a:t>
            </a:r>
            <a:endParaRPr lang="pl-PL" sz="2353" dirty="0" smtClean="0"/>
          </a:p>
          <a:p>
            <a:r>
              <a:rPr lang="pl-PL" sz="2353" dirty="0" smtClean="0"/>
              <a:t>Linux </a:t>
            </a:r>
            <a:r>
              <a:rPr lang="pl-PL" sz="2353" dirty="0" err="1"/>
              <a:t>secure</a:t>
            </a:r>
            <a:r>
              <a:rPr lang="pl-PL" sz="2353" dirty="0"/>
              <a:t> </a:t>
            </a:r>
            <a:r>
              <a:rPr lang="pl-PL" sz="2353" dirty="0" err="1"/>
              <a:t>boot</a:t>
            </a:r>
            <a:endParaRPr lang="pl-PL" sz="2353" dirty="0"/>
          </a:p>
          <a:p>
            <a:r>
              <a:rPr lang="pl-PL" sz="2353" dirty="0"/>
              <a:t>Nano </a:t>
            </a:r>
            <a:r>
              <a:rPr lang="pl-PL" sz="2353" dirty="0" smtClean="0"/>
              <a:t>Server</a:t>
            </a:r>
          </a:p>
          <a:p>
            <a:r>
              <a:rPr lang="pl-PL" sz="2353" dirty="0" err="1" smtClean="0"/>
              <a:t>Soft</a:t>
            </a:r>
            <a:r>
              <a:rPr lang="pl-PL" sz="2353" dirty="0" smtClean="0"/>
              <a:t> restart</a:t>
            </a:r>
            <a:endParaRPr lang="pl-PL" sz="2353" dirty="0"/>
          </a:p>
          <a:p>
            <a:r>
              <a:rPr lang="pl-PL" sz="2353" dirty="0"/>
              <a:t>Wsparcie </a:t>
            </a:r>
            <a:r>
              <a:rPr lang="pl-PL" sz="2353" dirty="0" err="1"/>
              <a:t>Dockera</a:t>
            </a:r>
            <a:endParaRPr lang="pl-PL" sz="2353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13322" y="1985137"/>
            <a:ext cx="4452155" cy="2353665"/>
          </a:xfrm>
          <a:prstGeom prst="rect">
            <a:avLst/>
          </a:prstGeom>
        </p:spPr>
        <p:txBody>
          <a:bodyPr vert="horz" wrap="square" lIns="143440" tIns="89650" rIns="143440" bIns="89650" rtlCol="0">
            <a:spAutoFit/>
          </a:bodyPr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353" dirty="0"/>
              <a:t>Przenoszenie węzłów maszyn w Hyper-V</a:t>
            </a:r>
          </a:p>
          <a:p>
            <a:r>
              <a:rPr lang="pl-PL" sz="2353" dirty="0"/>
              <a:t>Kontroler Sieci Wirtualnych</a:t>
            </a:r>
          </a:p>
          <a:p>
            <a:r>
              <a:rPr lang="pl-PL" sz="2353" dirty="0"/>
              <a:t>Logowanie za pomocą zdalnego pulpitu</a:t>
            </a:r>
          </a:p>
          <a:p>
            <a:r>
              <a:rPr lang="pl-PL" sz="2353" dirty="0"/>
              <a:t>Menu Start + ekran Modern UI </a:t>
            </a:r>
          </a:p>
        </p:txBody>
      </p:sp>
      <p:sp>
        <p:nvSpPr>
          <p:cNvPr id="7" name="Symbol zastępczy tekstu 1"/>
          <p:cNvSpPr txBox="1">
            <a:spLocks/>
          </p:cNvSpPr>
          <p:nvPr/>
        </p:nvSpPr>
        <p:spPr>
          <a:xfrm>
            <a:off x="463037" y="1561290"/>
            <a:ext cx="3747251" cy="423847"/>
          </a:xfrm>
          <a:prstGeom prst="rect">
            <a:avLst/>
          </a:prstGeom>
        </p:spPr>
        <p:txBody>
          <a:bodyPr/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529" dirty="0">
                <a:solidFill>
                  <a:srgbClr val="0078D7"/>
                </a:solidFill>
              </a:rPr>
              <a:t>Nowo dodane</a:t>
            </a: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4614879" y="1549228"/>
            <a:ext cx="4049041" cy="423847"/>
          </a:xfrm>
          <a:prstGeom prst="rect">
            <a:avLst/>
          </a:prstGeom>
        </p:spPr>
        <p:txBody>
          <a:bodyPr/>
          <a:lstStyle>
            <a:lvl1pPr marL="257141" marR="0" indent="-257141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1963" marR="0" indent="-204788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30238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98513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-169863" algn="l" defTabSz="6994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923523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3256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2987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2720" indent="-174866" algn="l" defTabSz="6994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529" dirty="0">
                <a:solidFill>
                  <a:srgbClr val="0078D7"/>
                </a:solidFill>
              </a:rPr>
              <a:t>Mocno zmienione</a:t>
            </a:r>
          </a:p>
        </p:txBody>
      </p:sp>
    </p:spTree>
    <p:extLst>
      <p:ext uri="{BB962C8B-B14F-4D97-AF65-F5344CB8AC3E}">
        <p14:creationId xmlns:p14="http://schemas.microsoft.com/office/powerpoint/2010/main" val="12740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Active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44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5"/>
            <a:ext cx="8785243" cy="1273393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Usługa katalogowa</a:t>
            </a:r>
            <a:endParaRPr lang="en-US" dirty="0" smtClean="0"/>
          </a:p>
          <a:p>
            <a:pPr lvl="1"/>
            <a:r>
              <a:rPr lang="pl-PL" dirty="0" smtClean="0"/>
              <a:t>AD to </a:t>
            </a:r>
            <a:r>
              <a:rPr lang="pl-PL" dirty="0"/>
              <a:t>usługa katalogowa (hierarchiczna baza danych) dla </a:t>
            </a:r>
            <a:r>
              <a:rPr lang="pl-PL" dirty="0" smtClean="0"/>
              <a:t>systemów Windows i nie tylko (</a:t>
            </a:r>
            <a:r>
              <a:rPr lang="pl-PL" dirty="0" err="1" smtClean="0"/>
              <a:t>Kerberos</a:t>
            </a:r>
            <a:r>
              <a:rPr lang="pl-PL" dirty="0" smtClean="0"/>
              <a:t>, Samba dla Linuksa).</a:t>
            </a:r>
            <a:endParaRPr lang="pl-PL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Active Directory</a:t>
            </a:r>
            <a:endParaRPr lang="en-US" dirty="0"/>
          </a:p>
        </p:txBody>
      </p:sp>
      <p:pic>
        <p:nvPicPr>
          <p:cNvPr id="4" name="Picture 2" descr="Znalezione obrazy dla zapytania active dire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47" y="4997877"/>
            <a:ext cx="4015578" cy="10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Hierarchia, a może coś nowego?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9177"/>
            <a:ext cx="7957238" cy="56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Active Directory</a:t>
            </a:r>
            <a:endParaRPr lang="en-US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2" y="2009540"/>
            <a:ext cx="8338319" cy="4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Hyper-V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00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2751978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Serwer wirtualizacji</a:t>
            </a:r>
            <a:endParaRPr lang="en-US" dirty="0" smtClean="0"/>
          </a:p>
          <a:p>
            <a:pPr lvl="1"/>
            <a:r>
              <a:rPr lang="pl-PL" dirty="0" smtClean="0"/>
              <a:t>Umożliwia uruchamianie maszyn wirtualnych (zgodnych z x86-64) w ramach uruchomionego systemu. Dostępny na Windows Server (od 2008 R2), kliencki Windows (od Windows 8 Pro), osobny system operacyjny. 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W wersjach serwerowych od 2008 R2 do 2012 R2 wymaga procesora ze wsparciem VT-x lub AMD-v (wszystkie od około 10 lat), desktopowa i serwerowe od 2016 – wymagają SLAT (Intel, od około 7 lat).</a:t>
            </a:r>
            <a:endParaRPr lang="pl-PL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Hyper-V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Hyper-V – nowy lider na rynku</a:t>
            </a:r>
            <a:endParaRPr lang="en-US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9" y="1385317"/>
            <a:ext cx="3953515" cy="42142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03" y="1601524"/>
            <a:ext cx="3916478" cy="3998071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599589" y="2656089"/>
            <a:ext cx="83654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599589" y="2303097"/>
            <a:ext cx="83654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1544970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Redundancja</a:t>
            </a:r>
            <a:endParaRPr lang="en-US" dirty="0" smtClean="0"/>
          </a:p>
          <a:p>
            <a:pPr lvl="1"/>
            <a:r>
              <a:rPr lang="pl-PL" dirty="0" smtClean="0"/>
              <a:t>Umożliwia tworzenie do trzech kopii maszyny wirtualnej pracujących równolegle – w razie awarii jednej z nich użytkownik nie zauważa przerwy w pracy czy nieciągłości danych.</a:t>
            </a:r>
            <a:endParaRPr lang="en-US" dirty="0" smtClean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Live </a:t>
            </a:r>
            <a:r>
              <a:rPr lang="pl-PL" dirty="0" err="1" smtClean="0"/>
              <a:t>Replica</a:t>
            </a:r>
            <a:endParaRPr lang="en-US" dirty="0"/>
          </a:p>
        </p:txBody>
      </p:sp>
      <p:pic>
        <p:nvPicPr>
          <p:cNvPr id="4" name="Picture 2" descr="https://mdnoga.files.wordpress.com/2013/02/hypr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6" y="2952392"/>
            <a:ext cx="6649050" cy="39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Windows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09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2088124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Migracja w locie</a:t>
            </a:r>
            <a:endParaRPr lang="en-US" dirty="0" smtClean="0"/>
          </a:p>
          <a:p>
            <a:pPr lvl="1"/>
            <a:r>
              <a:rPr lang="pl-PL" dirty="0" smtClean="0"/>
              <a:t>Migracja </a:t>
            </a:r>
            <a:r>
              <a:rPr lang="pl-PL" dirty="0"/>
              <a:t>między </a:t>
            </a:r>
            <a:r>
              <a:rPr lang="pl-PL" dirty="0" smtClean="0"/>
              <a:t>węzłami </a:t>
            </a:r>
            <a:r>
              <a:rPr lang="pl-PL" dirty="0"/>
              <a:t>wirtualizacji </a:t>
            </a:r>
            <a:r>
              <a:rPr lang="pl-PL" dirty="0" smtClean="0"/>
              <a:t>(także </a:t>
            </a:r>
            <a:r>
              <a:rPr lang="pl-PL" dirty="0" err="1" smtClean="0"/>
              <a:t>Azurem</a:t>
            </a:r>
            <a:r>
              <a:rPr lang="pl-PL" dirty="0" smtClean="0"/>
              <a:t>), </a:t>
            </a:r>
            <a:r>
              <a:rPr lang="pl-PL" dirty="0"/>
              <a:t>nawet jeśli dysk nie był  na nośniku </a:t>
            </a:r>
            <a:r>
              <a:rPr lang="pl-PL" dirty="0" smtClean="0"/>
              <a:t>sieciowym, </a:t>
            </a:r>
            <a:r>
              <a:rPr lang="pl-PL" dirty="0"/>
              <a:t>w czasie rzeczywistym bez przerwy w pracy: najpierw dysk, potem synchronizacja jeszcze raz i już wszystkie operacje we-wy idą na docelowy dysk, potem ram: tak jak dysk i jak już stany identyczne to wyłącza się źródłowy </a:t>
            </a:r>
            <a:r>
              <a:rPr lang="pl-PL" dirty="0" smtClean="0"/>
              <a:t>węzeł.</a:t>
            </a:r>
            <a:endParaRPr lang="en-US" dirty="0" smtClean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Shared-Nothing</a:t>
            </a:r>
            <a:r>
              <a:rPr lang="pl-PL" dirty="0" smtClean="0"/>
              <a:t>  </a:t>
            </a:r>
            <a:r>
              <a:rPr lang="pl-PL" dirty="0"/>
              <a:t>Live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IIS + SQL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34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2987345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Serwer WWW</a:t>
            </a:r>
            <a:endParaRPr lang="en-US" dirty="0" smtClean="0"/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Odpowiednik Apache </a:t>
            </a:r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Zarządzanie zintegrowane z system operacyjnym</a:t>
            </a:r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Poprawione zabezpieczenia</a:t>
            </a:r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Uruchamia ASPX .NET – poważne aplikacje (np. </a:t>
            </a:r>
            <a:r>
              <a:rPr lang="pl-PL" sz="2353" dirty="0" err="1">
                <a:solidFill>
                  <a:schemeClr val="tx1"/>
                </a:solidFill>
              </a:rPr>
              <a:t>Optivum</a:t>
            </a:r>
            <a:r>
              <a:rPr lang="pl-PL" sz="2353" dirty="0">
                <a:solidFill>
                  <a:schemeClr val="tx1"/>
                </a:solidFill>
              </a:rPr>
              <a:t>), ale także dowolne inne </a:t>
            </a:r>
            <a:r>
              <a:rPr lang="pl-PL" sz="2353" dirty="0" err="1">
                <a:solidFill>
                  <a:schemeClr val="tx1"/>
                </a:solidFill>
              </a:rPr>
              <a:t>parsery</a:t>
            </a:r>
            <a:r>
              <a:rPr lang="pl-PL" sz="2353" dirty="0">
                <a:solidFill>
                  <a:schemeClr val="tx1"/>
                </a:solidFill>
              </a:rPr>
              <a:t> przez CGI – m.in. PHP, </a:t>
            </a:r>
            <a:r>
              <a:rPr lang="pl-PL" sz="2353" dirty="0" smtClean="0">
                <a:solidFill>
                  <a:schemeClr val="tx1"/>
                </a:solidFill>
              </a:rPr>
              <a:t>RoR</a:t>
            </a:r>
            <a:endParaRPr lang="pl-PL" sz="2353" dirty="0">
              <a:solidFill>
                <a:schemeClr val="tx1"/>
              </a:solidFill>
            </a:endParaRPr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Nie jest tak niepopularny jak się wydaje</a:t>
            </a:r>
            <a:endParaRPr lang="en-US" sz="2353" dirty="0">
              <a:solidFill>
                <a:schemeClr val="tx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IIS – Internet Information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Przykładowa strona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1756323"/>
            <a:ext cx="9144000" cy="45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41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5"/>
            <a:ext cx="8785243" cy="2516612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Serwer bazodanowy</a:t>
            </a:r>
            <a:endParaRPr lang="en-US" dirty="0" smtClean="0"/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Odpowiednik MySQL – serwer baz danych niezbędny do działania dynamicznych stron WWW</a:t>
            </a:r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Większość programów obsługujących MySQL obsłuży także MS SQL</a:t>
            </a:r>
          </a:p>
          <a:p>
            <a:pPr marL="336179" indent="-336179">
              <a:buFont typeface="Arial" panose="020B0604020202020204" pitchFamily="34" charset="0"/>
              <a:buChar char="•"/>
            </a:pPr>
            <a:r>
              <a:rPr lang="pl-PL" sz="2353" dirty="0">
                <a:solidFill>
                  <a:schemeClr val="tx1"/>
                </a:solidFill>
              </a:rPr>
              <a:t>Nie tylko WWW – także lokalne aplikacje</a:t>
            </a:r>
            <a:endParaRPr lang="en-US" sz="2353" dirty="0">
              <a:solidFill>
                <a:schemeClr val="tx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SQL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1810512"/>
          </a:xfrm>
        </p:spPr>
        <p:txBody>
          <a:bodyPr/>
          <a:lstStyle/>
          <a:p>
            <a:r>
              <a:rPr lang="en-US" dirty="0"/>
              <a:t>Failover z Azure</a:t>
            </a:r>
            <a:r>
              <a:rPr lang="pl-PL" dirty="0"/>
              <a:t> - </a:t>
            </a:r>
            <a:r>
              <a:rPr lang="en-US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„</a:t>
            </a:r>
            <a:r>
              <a:rPr lang="en-US" dirty="0" smtClean="0"/>
              <a:t>big </a:t>
            </a:r>
            <a:r>
              <a:rPr lang="en-US" dirty="0"/>
              <a:t>red </a:t>
            </a:r>
            <a:r>
              <a:rPr lang="en-US" dirty="0" err="1" smtClean="0"/>
              <a:t>buton</a:t>
            </a:r>
            <a:r>
              <a:rPr lang="pl-PL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5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3850356"/>
          </a:xfrm>
        </p:spPr>
        <p:txBody>
          <a:bodyPr/>
          <a:lstStyle/>
          <a:p>
            <a:r>
              <a:rPr lang="pl-PL" sz="3137" dirty="0"/>
              <a:t>Lokalne systemy backupu i </a:t>
            </a:r>
            <a:r>
              <a:rPr lang="pl-PL" sz="3137" dirty="0" err="1"/>
              <a:t>failoveru</a:t>
            </a:r>
            <a:r>
              <a:rPr lang="pl-PL" sz="3137" dirty="0"/>
              <a:t> psują się jak systemy którymi się opiekują (często równolegle do nich)</a:t>
            </a:r>
          </a:p>
          <a:p>
            <a:r>
              <a:rPr lang="pl-PL" sz="3137" dirty="0"/>
              <a:t>Katastrofa naturalna uziemia całą serwerownię i wszystkie usługi, które świadczy</a:t>
            </a:r>
          </a:p>
          <a:p>
            <a:r>
              <a:rPr lang="pl-PL" sz="3137" dirty="0"/>
              <a:t>Wymagane duże środki by temu zapobiec (</a:t>
            </a:r>
            <a:r>
              <a:rPr lang="pl-PL" sz="3137" dirty="0" err="1"/>
              <a:t>geo</a:t>
            </a:r>
            <a:r>
              <a:rPr lang="pl-PL" sz="3137" dirty="0"/>
              <a:t>- redundantne serwerownie w innych oddziałach na świecie) – tylko dla dużych korporacji</a:t>
            </a:r>
            <a:endParaRPr lang="en-US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Tradycyjne podejście do </a:t>
            </a:r>
            <a:r>
              <a:rPr lang="pl-PL" dirty="0" err="1"/>
              <a:t>failoveru</a:t>
            </a:r>
            <a:r>
              <a:rPr lang="pl-PL" dirty="0"/>
              <a:t/>
            </a:r>
            <a:br>
              <a:rPr lang="pl-PL" dirty="0"/>
            </a:br>
            <a:r>
              <a:rPr lang="pl-PL" sz="2745" dirty="0"/>
              <a:t>Tylko on-</a:t>
            </a:r>
            <a:r>
              <a:rPr lang="pl-PL" sz="2745" dirty="0" err="1"/>
              <a:t>prem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39655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3946916"/>
          </a:xfrm>
        </p:spPr>
        <p:txBody>
          <a:bodyPr/>
          <a:lstStyle/>
          <a:p>
            <a:r>
              <a:rPr lang="pl-PL" sz="3137" dirty="0"/>
              <a:t>Usługa niezależna od naszej infrastruktury monitoruje stan naszych usług</a:t>
            </a:r>
          </a:p>
          <a:p>
            <a:r>
              <a:rPr lang="pl-PL" sz="3137" dirty="0"/>
              <a:t>Jeśli trzeba może zlecać naszym systemom migrowanie pojedynczych usług lub przejecie kontroli przez zapasowe </a:t>
            </a:r>
            <a:r>
              <a:rPr lang="pl-PL" sz="3137" dirty="0" err="1"/>
              <a:t>datacenter</a:t>
            </a:r>
            <a:endParaRPr lang="pl-PL" sz="3137" dirty="0"/>
          </a:p>
          <a:p>
            <a:r>
              <a:rPr lang="pl-PL" sz="3137" dirty="0"/>
              <a:t>Można przeprowadzać akcje ręcznie</a:t>
            </a:r>
          </a:p>
          <a:p>
            <a:r>
              <a:rPr lang="pl-PL" sz="3137" dirty="0"/>
              <a:t>Monitorowanie i raportowanie na raz wielu </a:t>
            </a:r>
            <a:r>
              <a:rPr lang="pl-PL" sz="3137" dirty="0" err="1"/>
              <a:t>datacenter</a:t>
            </a:r>
            <a:endParaRPr lang="en-US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Orkiestracja lokalnego </a:t>
            </a:r>
            <a:r>
              <a:rPr lang="pl-PL" dirty="0" err="1" smtClean="0"/>
              <a:t>failoveru</a:t>
            </a:r>
            <a:r>
              <a:rPr lang="pl-PL" dirty="0"/>
              <a:t/>
            </a:r>
            <a:br>
              <a:rPr lang="pl-PL" dirty="0"/>
            </a:br>
            <a:r>
              <a:rPr lang="pl-PL" sz="2745" dirty="0"/>
              <a:t>Zarządzanie przez </a:t>
            </a:r>
            <a:r>
              <a:rPr lang="pl-PL" sz="2745" dirty="0" err="1"/>
              <a:t>Azure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8948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3201902"/>
          </a:xfrm>
        </p:spPr>
        <p:txBody>
          <a:bodyPr/>
          <a:lstStyle/>
          <a:p>
            <a:r>
              <a:rPr lang="pl-PL" sz="3137" dirty="0"/>
              <a:t>Lokalne maszyny wirtualne itp. można przerzucić do chmury </a:t>
            </a:r>
            <a:br>
              <a:rPr lang="pl-PL" sz="3137" dirty="0"/>
            </a:br>
            <a:r>
              <a:rPr lang="pl-PL" sz="2353" dirty="0"/>
              <a:t>(pełna zgodność Windows </a:t>
            </a:r>
            <a:r>
              <a:rPr lang="pl-PL" sz="2353" dirty="0" err="1"/>
              <a:t>Serverowych</a:t>
            </a:r>
            <a:r>
              <a:rPr lang="pl-PL" sz="2353" dirty="0"/>
              <a:t> usług z tymi w </a:t>
            </a:r>
            <a:r>
              <a:rPr lang="pl-PL" sz="2353" dirty="0" err="1"/>
              <a:t>Azurze</a:t>
            </a:r>
            <a:r>
              <a:rPr lang="pl-PL" sz="2353" dirty="0"/>
              <a:t>, istnieje także „</a:t>
            </a:r>
            <a:r>
              <a:rPr lang="pl-PL" sz="2353" dirty="0" err="1"/>
              <a:t>Azure</a:t>
            </a:r>
            <a:r>
              <a:rPr lang="pl-PL" sz="2353" dirty="0"/>
              <a:t> on-</a:t>
            </a:r>
            <a:r>
              <a:rPr lang="pl-PL" sz="2353" dirty="0" err="1"/>
              <a:t>prem</a:t>
            </a:r>
            <a:r>
              <a:rPr lang="pl-PL" sz="2353" dirty="0"/>
              <a:t>” – ten jest </a:t>
            </a:r>
            <a:r>
              <a:rPr lang="pl-PL" sz="2353" dirty="0" err="1"/>
              <a:t>migrowalny</a:t>
            </a:r>
            <a:r>
              <a:rPr lang="pl-PL" sz="2353" dirty="0"/>
              <a:t> 1:1)</a:t>
            </a:r>
          </a:p>
          <a:p>
            <a:r>
              <a:rPr lang="pl-PL" sz="3137" dirty="0"/>
              <a:t>Istotne gdy jesteśmy małą firmą bez własnych </a:t>
            </a:r>
            <a:r>
              <a:rPr lang="pl-PL" sz="3137" dirty="0" err="1"/>
              <a:t>datacenter</a:t>
            </a:r>
            <a:r>
              <a:rPr lang="pl-PL" sz="3137" dirty="0"/>
              <a:t> a jedynie np. małą serwerownią</a:t>
            </a:r>
          </a:p>
          <a:p>
            <a:r>
              <a:rPr lang="pl-PL" sz="3137" dirty="0"/>
              <a:t>Przywracanie z backupu</a:t>
            </a:r>
            <a:endParaRPr lang="en-US" sz="313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Failover</a:t>
            </a:r>
            <a:r>
              <a:rPr lang="pl-PL" dirty="0" smtClean="0"/>
              <a:t> z wykorzystaniem </a:t>
            </a:r>
            <a:r>
              <a:rPr lang="pl-PL" dirty="0" err="1" smtClean="0"/>
              <a:t>Azure</a:t>
            </a:r>
            <a:r>
              <a:rPr lang="pl-PL" dirty="0"/>
              <a:t/>
            </a:r>
            <a:br>
              <a:rPr lang="pl-PL" dirty="0"/>
            </a:br>
            <a:r>
              <a:rPr lang="pl-PL" sz="2745" dirty="0"/>
              <a:t>Chmura hybrydowa w akcji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32151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4577577"/>
          </a:xfrm>
        </p:spPr>
        <p:txBody>
          <a:bodyPr/>
          <a:lstStyle/>
          <a:p>
            <a:r>
              <a:rPr lang="pl-PL" sz="2745" dirty="0"/>
              <a:t>Microsoft Windows Server (+MS </a:t>
            </a:r>
            <a:r>
              <a:rPr lang="pl-PL" sz="2745" dirty="0" err="1"/>
              <a:t>Azure</a:t>
            </a:r>
            <a:r>
              <a:rPr lang="pl-PL" sz="2745" dirty="0"/>
              <a:t>)</a:t>
            </a:r>
          </a:p>
          <a:p>
            <a:r>
              <a:rPr lang="pl-PL" sz="2745" dirty="0"/>
              <a:t>GNU/Linux:</a:t>
            </a:r>
          </a:p>
          <a:p>
            <a:pPr lvl="1"/>
            <a:r>
              <a:rPr lang="pl-PL" sz="1176" dirty="0" err="1"/>
              <a:t>RedHat</a:t>
            </a:r>
            <a:r>
              <a:rPr lang="pl-PL" sz="1176" dirty="0"/>
              <a:t> (RHEL, </a:t>
            </a:r>
            <a:r>
              <a:rPr lang="pl-PL" sz="1176" dirty="0" err="1"/>
              <a:t>CentOS</a:t>
            </a:r>
            <a:r>
              <a:rPr lang="pl-PL" sz="1176" dirty="0"/>
              <a:t>, Fedora, CoreOS, ...)</a:t>
            </a:r>
          </a:p>
          <a:p>
            <a:pPr lvl="1"/>
            <a:r>
              <a:rPr lang="pl-PL" sz="1176" dirty="0"/>
              <a:t>Novell (NetWare </a:t>
            </a:r>
            <a:r>
              <a:rPr lang="pl-PL" sz="1176" dirty="0" err="1"/>
              <a:t>legacy</a:t>
            </a:r>
            <a:r>
              <a:rPr lang="pl-PL" sz="1176" dirty="0"/>
              <a:t>/</a:t>
            </a:r>
            <a:r>
              <a:rPr lang="pl-PL" sz="1176" dirty="0" err="1"/>
              <a:t>ZENworks</a:t>
            </a:r>
            <a:r>
              <a:rPr lang="pl-PL" sz="1176" dirty="0"/>
              <a:t>, SLES, </a:t>
            </a:r>
            <a:r>
              <a:rPr lang="pl-PL" sz="1176" dirty="0" err="1"/>
              <a:t>openSUSE</a:t>
            </a:r>
            <a:r>
              <a:rPr lang="pl-PL" sz="1176" dirty="0"/>
              <a:t>, ...)</a:t>
            </a:r>
          </a:p>
          <a:p>
            <a:pPr lvl="1"/>
            <a:r>
              <a:rPr lang="pl-PL" sz="1176" dirty="0"/>
              <a:t>Oracle Linux</a:t>
            </a:r>
          </a:p>
          <a:p>
            <a:pPr lvl="1"/>
            <a:r>
              <a:rPr lang="pl-PL" sz="1176" dirty="0" err="1"/>
              <a:t>Cannonical</a:t>
            </a:r>
            <a:r>
              <a:rPr lang="pl-PL" sz="1176" dirty="0"/>
              <a:t> </a:t>
            </a:r>
            <a:r>
              <a:rPr lang="pl-PL" sz="1176" dirty="0" err="1"/>
              <a:t>Ubuntu</a:t>
            </a:r>
            <a:r>
              <a:rPr lang="pl-PL" sz="1176" dirty="0"/>
              <a:t> (+LXC)</a:t>
            </a:r>
          </a:p>
          <a:p>
            <a:pPr lvl="1"/>
            <a:r>
              <a:rPr lang="pl-PL" sz="1176" dirty="0" err="1"/>
              <a:t>Debian</a:t>
            </a:r>
            <a:endParaRPr lang="pl-PL" sz="1176" dirty="0"/>
          </a:p>
          <a:p>
            <a:pPr lvl="1"/>
            <a:r>
              <a:rPr lang="pl-PL" sz="1176" dirty="0" err="1"/>
              <a:t>Core</a:t>
            </a:r>
            <a:r>
              <a:rPr lang="pl-PL" sz="1176" dirty="0"/>
              <a:t> OS</a:t>
            </a:r>
          </a:p>
          <a:p>
            <a:pPr lvl="1"/>
            <a:r>
              <a:rPr lang="pl-PL" sz="1176" dirty="0" err="1"/>
              <a:t>Gentoo</a:t>
            </a:r>
            <a:endParaRPr lang="pl-PL" sz="1176" dirty="0"/>
          </a:p>
          <a:p>
            <a:r>
              <a:rPr lang="pl-PL" sz="2745" dirty="0"/>
              <a:t>Unix - *BSD </a:t>
            </a:r>
            <a:r>
              <a:rPr lang="pl-PL" sz="1176" dirty="0"/>
              <a:t>(</a:t>
            </a:r>
            <a:r>
              <a:rPr lang="pl-PL" sz="1176" dirty="0" err="1"/>
              <a:t>FreeBSD</a:t>
            </a:r>
            <a:r>
              <a:rPr lang="pl-PL" sz="1176" dirty="0"/>
              <a:t>, </a:t>
            </a:r>
            <a:r>
              <a:rPr lang="pl-PL" sz="1176" dirty="0" err="1"/>
              <a:t>NetBSD</a:t>
            </a:r>
            <a:r>
              <a:rPr lang="pl-PL" sz="1176" dirty="0"/>
              <a:t>, </a:t>
            </a:r>
            <a:r>
              <a:rPr lang="pl-PL" sz="1176" dirty="0" err="1"/>
              <a:t>OpenBSD</a:t>
            </a:r>
            <a:r>
              <a:rPr lang="pl-PL" sz="1176" dirty="0"/>
              <a:t>, </a:t>
            </a:r>
            <a:r>
              <a:rPr lang="pl-PL" sz="1176" dirty="0" err="1"/>
              <a:t>FreeNAS</a:t>
            </a:r>
            <a:r>
              <a:rPr lang="pl-PL" sz="1176" dirty="0"/>
              <a:t>)</a:t>
            </a:r>
          </a:p>
          <a:p>
            <a:r>
              <a:rPr lang="pl-PL" sz="2745" strike="sngStrike" dirty="0" smtClean="0"/>
              <a:t>SUN</a:t>
            </a:r>
            <a:r>
              <a:rPr lang="pl-PL" sz="2745" dirty="0" smtClean="0"/>
              <a:t> </a:t>
            </a:r>
            <a:r>
              <a:rPr lang="pl-PL" sz="2745" dirty="0"/>
              <a:t>Oracle Solaris</a:t>
            </a:r>
          </a:p>
          <a:p>
            <a:r>
              <a:rPr lang="pl-PL" sz="2745" strike="sngStrike" dirty="0"/>
              <a:t>Mac OS X </a:t>
            </a:r>
            <a:r>
              <a:rPr lang="pl-PL" sz="2745" strike="sngStrike" dirty="0" smtClean="0"/>
              <a:t>Server</a:t>
            </a:r>
            <a:r>
              <a:rPr lang="pl-PL" sz="2745" dirty="0" smtClean="0"/>
              <a:t> – już go nie ma </a:t>
            </a:r>
            <a:r>
              <a:rPr lang="pl-PL" sz="2745" dirty="0" smtClean="0">
                <a:sym typeface="Wingdings" panose="05000000000000000000" pitchFamily="2" charset="2"/>
              </a:rPr>
              <a:t></a:t>
            </a:r>
            <a:endParaRPr lang="pl-PL" sz="2745" dirty="0"/>
          </a:p>
          <a:p>
            <a:r>
              <a:rPr lang="pl-PL" sz="2745" dirty="0"/>
              <a:t>HP UX</a:t>
            </a:r>
          </a:p>
          <a:p>
            <a:pPr lvl="1"/>
            <a:endParaRPr lang="pl-PL" sz="176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Platformy serwerowe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sz="3137" dirty="0"/>
              <a:t>Przegląd rynku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22411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Azure</a:t>
            </a:r>
            <a:r>
              <a:rPr lang="pl-PL" dirty="0"/>
              <a:t> </a:t>
            </a:r>
            <a:r>
              <a:rPr lang="pl-PL" dirty="0" err="1"/>
              <a:t>Disaster</a:t>
            </a:r>
            <a:r>
              <a:rPr lang="pl-PL" dirty="0"/>
              <a:t> </a:t>
            </a:r>
            <a:r>
              <a:rPr lang="pl-PL" dirty="0" err="1"/>
              <a:t>Recovery</a:t>
            </a:r>
            <a:endParaRPr lang="en-US" sz="3137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87" y="1907083"/>
            <a:ext cx="8238161" cy="49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262456"/>
            <a:ext cx="8785243" cy="5165994"/>
          </a:xfrm>
        </p:spPr>
        <p:txBody>
          <a:bodyPr/>
          <a:lstStyle/>
          <a:p>
            <a:r>
              <a:rPr lang="pl-PL" sz="2745" dirty="0"/>
              <a:t>Wykrycie awarii (brak odpowiedzi na ping, zgłoszenie uszkodzenia dysku itp.) lub kliknięcie „big red buton”</a:t>
            </a:r>
          </a:p>
          <a:p>
            <a:r>
              <a:rPr lang="pl-PL" sz="2745" dirty="0"/>
              <a:t>Wyłączenie systemów dla mniej potrzebujących działów (np. deweloperzy) żeby zrobić miejsce dla systemów produkcyjnych</a:t>
            </a:r>
          </a:p>
          <a:p>
            <a:r>
              <a:rPr lang="pl-PL" sz="2745" dirty="0"/>
              <a:t>Migracja usługi, która nie jest teraz redundantna na nowy serwer</a:t>
            </a:r>
          </a:p>
          <a:p>
            <a:r>
              <a:rPr lang="pl-PL" sz="2745" dirty="0"/>
              <a:t>W razie dalszych awarii lub całkowitej utraty systemu – aktywacja systemu w </a:t>
            </a:r>
            <a:r>
              <a:rPr lang="pl-PL" sz="2745" dirty="0" err="1"/>
              <a:t>Azure</a:t>
            </a:r>
            <a:r>
              <a:rPr lang="pl-PL" sz="2745" dirty="0"/>
              <a:t> z backupu</a:t>
            </a:r>
          </a:p>
          <a:p>
            <a:r>
              <a:rPr lang="pl-PL" sz="2745" dirty="0"/>
              <a:t>Automatyczne zmiany wpisów DNS itp.</a:t>
            </a:r>
          </a:p>
          <a:p>
            <a:r>
              <a:rPr lang="pl-PL" sz="2745" dirty="0"/>
              <a:t>Akcja ma miejsce o 3 w nocy, admin dostaje tylko maila z raportem</a:t>
            </a:r>
            <a:endParaRPr lang="en-US" sz="274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Przykładowy schemat </a:t>
            </a:r>
            <a:r>
              <a:rPr lang="pl-PL" dirty="0" err="1" smtClean="0"/>
              <a:t>failoveru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39648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486581"/>
            <a:ext cx="8785243" cy="4855175"/>
          </a:xfrm>
        </p:spPr>
        <p:txBody>
          <a:bodyPr/>
          <a:lstStyle/>
          <a:p>
            <a:r>
              <a:rPr lang="pl-PL" sz="2353" dirty="0"/>
              <a:t>Wiele osób boi się chmury, „wszystko co raz wrzucone do </a:t>
            </a:r>
            <a:r>
              <a:rPr lang="pl-PL" sz="2353" dirty="0" err="1"/>
              <a:t>internetu</a:t>
            </a:r>
            <a:r>
              <a:rPr lang="pl-PL" sz="2353" dirty="0"/>
              <a:t> już tam pozostaje i należy traktować to jako publiczne” etc.</a:t>
            </a:r>
          </a:p>
          <a:p>
            <a:r>
              <a:rPr lang="pl-PL" sz="2353" dirty="0"/>
              <a:t>Problem rozwiązuje szyfrowanie, poprawnie implementowane uwierzytelnianie i dobre praktyki (m.in. regularne testy penetracyjne), a także solidny dostawca</a:t>
            </a:r>
          </a:p>
          <a:p>
            <a:r>
              <a:rPr lang="pl-PL" sz="2353" dirty="0"/>
              <a:t>Microsoft udostępnia możliwość sprawdzenia ich zabezpieczeń</a:t>
            </a:r>
          </a:p>
          <a:p>
            <a:r>
              <a:rPr lang="pl-PL" sz="2353" dirty="0"/>
              <a:t>Microsoft posiada wszystkie niezbędne certyfikacje bezpieczeństwa</a:t>
            </a:r>
          </a:p>
          <a:p>
            <a:r>
              <a:rPr lang="pl-PL" sz="2353" dirty="0"/>
              <a:t>Microsoft </a:t>
            </a:r>
            <a:r>
              <a:rPr lang="pl-PL" sz="2353" dirty="0" err="1"/>
              <a:t>Azure</a:t>
            </a:r>
            <a:r>
              <a:rPr lang="pl-PL" sz="2353" dirty="0"/>
              <a:t> posiada dobrą reputację w kwestii bezpieczeństwa</a:t>
            </a:r>
          </a:p>
          <a:p>
            <a:r>
              <a:rPr lang="pl-PL" sz="2353" dirty="0"/>
              <a:t>-&gt; </a:t>
            </a:r>
            <a:r>
              <a:rPr lang="pl-PL" sz="2353" dirty="0">
                <a:hlinkClick r:id="rId3"/>
              </a:rPr>
              <a:t>http://azure.microsoft.com/pl-pl/support/trust-center/security/</a:t>
            </a:r>
            <a:r>
              <a:rPr lang="pl-PL" sz="2353" dirty="0"/>
              <a:t> </a:t>
            </a:r>
          </a:p>
          <a:p>
            <a:endParaRPr lang="en-US" sz="235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Chmura a jej bezpieczeństwo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4893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06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5431536"/>
          </a:xfrm>
        </p:spPr>
        <p:txBody>
          <a:bodyPr/>
          <a:lstStyle/>
          <a:p>
            <a:r>
              <a:rPr lang="pl-PL" sz="2745" dirty="0">
                <a:solidFill>
                  <a:srgbClr val="0078D7"/>
                </a:solidFill>
              </a:rPr>
              <a:t>FAT</a:t>
            </a:r>
            <a:endParaRPr lang="en-US" sz="2745" dirty="0"/>
          </a:p>
          <a:p>
            <a:pPr lvl="1"/>
            <a:r>
              <a:rPr lang="pl-PL" sz="1569" dirty="0"/>
              <a:t>Zgodność, </a:t>
            </a:r>
            <a:r>
              <a:rPr lang="pl-PL" sz="1569" dirty="0" err="1"/>
              <a:t>legacy</a:t>
            </a:r>
            <a:endParaRPr lang="pl-PL" sz="1569" i="1" dirty="0"/>
          </a:p>
          <a:p>
            <a:r>
              <a:rPr lang="pl-PL" dirty="0" smtClean="0"/>
              <a:t>NTFS</a:t>
            </a:r>
            <a:endParaRPr lang="en-US" dirty="0" smtClean="0"/>
          </a:p>
          <a:p>
            <a:pPr lvl="1"/>
            <a:r>
              <a:rPr lang="pl-PL" sz="2353" dirty="0"/>
              <a:t>Uznany standard, główny i podstawowy; obsługuje </a:t>
            </a:r>
            <a:r>
              <a:rPr lang="pl-PL" sz="2353" dirty="0" err="1"/>
              <a:t>deduplikację</a:t>
            </a:r>
            <a:r>
              <a:rPr lang="pl-PL" sz="2353" dirty="0"/>
              <a:t>, </a:t>
            </a:r>
            <a:r>
              <a:rPr lang="pl-PL" sz="2353" dirty="0" err="1"/>
              <a:t>journaling</a:t>
            </a:r>
            <a:r>
              <a:rPr lang="pl-PL" sz="2353" dirty="0"/>
              <a:t>, szyfrowanie (BitLocker), kompresja w locie, zaawansowane prawa dostępu, transakcyjność, dowiązania, strumienie; max – 256TB, plik – 16TB</a:t>
            </a:r>
            <a:endParaRPr lang="pl-PL" dirty="0" smtClean="0"/>
          </a:p>
          <a:p>
            <a:r>
              <a:rPr lang="pl-PL" dirty="0" err="1" smtClean="0"/>
              <a:t>ReFS</a:t>
            </a:r>
            <a:endParaRPr lang="en-US" dirty="0" smtClean="0"/>
          </a:p>
          <a:p>
            <a:pPr lvl="1"/>
            <a:r>
              <a:rPr lang="pl-PL" sz="2353" dirty="0"/>
              <a:t>ciągle nowość, kompatybilny z NTFS na poziomie API, tylko dla danych (nie </a:t>
            </a:r>
            <a:r>
              <a:rPr lang="pl-PL" sz="2353" dirty="0" err="1"/>
              <a:t>bootowalny</a:t>
            </a:r>
            <a:r>
              <a:rPr lang="pl-PL" sz="2353" dirty="0"/>
              <a:t>), </a:t>
            </a:r>
            <a:r>
              <a:rPr lang="pl-PL" sz="2353" dirty="0" err="1"/>
              <a:t>samonaprawialny</a:t>
            </a:r>
            <a:r>
              <a:rPr lang="pl-PL" sz="2353" dirty="0"/>
              <a:t>, nie obsługuje jednak kompresji, szyfrowania i innych nie mających zastosowania w dużych kontenerach na dane, obsługuje </a:t>
            </a:r>
            <a:r>
              <a:rPr lang="pl-PL" sz="2353" dirty="0" err="1"/>
              <a:t>storage</a:t>
            </a:r>
            <a:r>
              <a:rPr lang="pl-PL" sz="2353" dirty="0"/>
              <a:t> </a:t>
            </a:r>
            <a:r>
              <a:rPr lang="pl-PL" sz="2353" dirty="0" err="1"/>
              <a:t>spaces</a:t>
            </a:r>
            <a:r>
              <a:rPr lang="pl-PL" sz="2353" dirty="0"/>
              <a:t> (zanim robił to NTFS); max 1YB, plik – 16EB</a:t>
            </a:r>
            <a:endParaRPr lang="en-US" sz="2353" dirty="0"/>
          </a:p>
          <a:p>
            <a:pPr lvl="1"/>
            <a:endParaRPr lang="en-US" dirty="0" smtClean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lokalny</a:t>
            </a:r>
            <a:r>
              <a:rPr lang="pl-PL" dirty="0"/>
              <a:t> </a:t>
            </a:r>
            <a:r>
              <a:rPr lang="pl-PL" dirty="0" smtClean="0"/>
              <a:t>– systemy plików</a:t>
            </a:r>
            <a:endParaRPr lang="en-US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27" y="6193212"/>
            <a:ext cx="5136204" cy="25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lokalny</a:t>
            </a:r>
            <a:r>
              <a:rPr lang="pl-PL" dirty="0"/>
              <a:t> </a:t>
            </a:r>
            <a:r>
              <a:rPr lang="pl-PL" dirty="0" smtClean="0"/>
              <a:t>– macierze dyskowe</a:t>
            </a:r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75" y="1207982"/>
            <a:ext cx="7321426" cy="56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lokalny</a:t>
            </a:r>
            <a:r>
              <a:rPr lang="pl-PL" dirty="0"/>
              <a:t> </a:t>
            </a:r>
            <a:r>
              <a:rPr lang="pl-PL" dirty="0" smtClean="0"/>
              <a:t>– macierze dyskowe</a:t>
            </a:r>
            <a:endParaRPr lang="en-US" dirty="0"/>
          </a:p>
        </p:txBody>
      </p:sp>
      <p:pic>
        <p:nvPicPr>
          <p:cNvPr id="4" name="Picture 2" descr="http://www.learn44.com/wp-content/uploads/2011/06/RAID-5-Volu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75" y="1254674"/>
            <a:ext cx="5771226" cy="56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lokalny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i="1" dirty="0" err="1" smtClean="0"/>
              <a:t>storage</a:t>
            </a:r>
            <a:r>
              <a:rPr lang="pl-PL" i="1" dirty="0" smtClean="0"/>
              <a:t> </a:t>
            </a:r>
            <a:r>
              <a:rPr lang="pl-PL" i="1" dirty="0" err="1" smtClean="0"/>
              <a:t>spaces</a:t>
            </a:r>
            <a:endParaRPr lang="en-US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29" y="1601042"/>
            <a:ext cx="8044072" cy="52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lokalny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i="1" dirty="0" err="1" smtClean="0"/>
              <a:t>storage</a:t>
            </a:r>
            <a:r>
              <a:rPr lang="pl-PL" i="1" dirty="0" smtClean="0"/>
              <a:t> </a:t>
            </a:r>
            <a:r>
              <a:rPr lang="pl-PL" i="1" dirty="0" err="1" smtClean="0"/>
              <a:t>spaces</a:t>
            </a:r>
            <a:endParaRPr lang="en-US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22" y="1023174"/>
            <a:ext cx="10387700" cy="58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lokalny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i="1" dirty="0" err="1" smtClean="0"/>
              <a:t>storage</a:t>
            </a:r>
            <a:r>
              <a:rPr lang="pl-PL" i="1" dirty="0" smtClean="0"/>
              <a:t> </a:t>
            </a:r>
            <a:r>
              <a:rPr lang="pl-PL" i="1" dirty="0" err="1" smtClean="0"/>
              <a:t>spaces</a:t>
            </a:r>
            <a:endParaRPr lang="en-US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72" y="1661104"/>
            <a:ext cx="8000829" cy="51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Rodzina systemów Windows Server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37" dirty="0"/>
          </a:p>
        </p:txBody>
      </p:sp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74027"/>
              </p:ext>
            </p:extLst>
          </p:nvPr>
        </p:nvGraphicFramePr>
        <p:xfrm>
          <a:off x="807163" y="2233666"/>
          <a:ext cx="7529674" cy="264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8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F495A-816E-4117-8C0C-B00CCFE9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13F495A-816E-4117-8C0C-B00CCFE95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DCFB-544D-4C99-8790-5CCC00696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BA8DCFB-544D-4C99-8790-5CCC00696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F3808C-80B4-40D7-ACDF-AE3655787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45F3808C-80B4-40D7-ACDF-AE3655787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0F477-4E6A-4F51-BC8D-D5AFC1DBB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4950F477-4E6A-4F51-BC8D-D5AFC1DBB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99F4DC-2F92-445A-8EC6-1B8354629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3399F4DC-2F92-445A-8EC6-1B8354629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AA7707-BE60-443C-A6A3-F1FD11DF0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5AA7707-BE60-443C-A6A3-F1FD11DF0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1A5D87-C833-4E42-BC08-BA9497D7E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A1A5D87-C833-4E42-BC08-BA9497D7E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C94501-8B7F-4DE8-8F72-4252A8BB9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ACC94501-8B7F-4DE8-8F72-4252A8BB9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E3E573-C20D-43D8-8BB3-8BDA9575E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BE3E573-C20D-43D8-8BB3-8BDA9575E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178532-12D4-42D4-94F8-7FBB40680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52178532-12D4-42D4-94F8-7FBB40680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8AE599-1146-4CEC-880F-FBAF53306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98AE599-1146-4CEC-880F-FBAF53306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96B14E-3323-4545-82A5-1213E113D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2B96B14E-3323-4545-82A5-1213E113D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7A6D4-881C-4D27-992E-9F42E0736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3EE7A6D4-881C-4D27-992E-9F42E0736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42260A-9B6A-4B64-8D09-9314868C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3D42260A-9B6A-4B64-8D09-9314868CC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3B8AB-AAAC-49AE-8519-5BB650B1B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C83B8AB-AAAC-49AE-8519-5BB650B1B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FEBA13-01FD-4623-BE3A-F9887B5D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6AFEBA13-01FD-4623-BE3A-F9887B5D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977F68-60A2-43D8-884A-B38D54268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7977F68-60A2-43D8-884A-B38D54268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chmurowy </a:t>
            </a:r>
            <a:r>
              <a:rPr lang="pl-PL" dirty="0"/>
              <a:t>- </a:t>
            </a:r>
            <a:r>
              <a:rPr lang="pl-PL" dirty="0" err="1"/>
              <a:t>Azure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47" y="1174023"/>
            <a:ext cx="7687186" cy="57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chmurowy - </a:t>
            </a:r>
            <a:r>
              <a:rPr lang="pl-PL" dirty="0" err="1" smtClean="0"/>
              <a:t>Azure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41" y="1172815"/>
            <a:ext cx="5991461" cy="5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5998830"/>
          </a:xfrm>
        </p:spPr>
        <p:txBody>
          <a:bodyPr/>
          <a:lstStyle/>
          <a:p>
            <a:r>
              <a:rPr lang="pl-PL" dirty="0" smtClean="0"/>
              <a:t>Dodatkowy </a:t>
            </a:r>
            <a:r>
              <a:rPr lang="pl-PL" i="1" dirty="0" err="1" smtClean="0"/>
              <a:t>tier</a:t>
            </a:r>
            <a:r>
              <a:rPr lang="pl-PL" dirty="0" smtClean="0"/>
              <a:t> dla </a:t>
            </a:r>
            <a:r>
              <a:rPr lang="pl-PL" i="1" dirty="0" smtClean="0"/>
              <a:t>Storage </a:t>
            </a:r>
            <a:r>
              <a:rPr lang="pl-PL" i="1" dirty="0" err="1" smtClean="0"/>
              <a:t>Spaces</a:t>
            </a:r>
            <a:endParaRPr lang="en-US" i="1" dirty="0" smtClean="0"/>
          </a:p>
          <a:p>
            <a:pPr lvl="1"/>
            <a:r>
              <a:rPr lang="pl-PL" sz="2353" dirty="0"/>
              <a:t>Poza dyskami talerzowymi i SSD oferuje miejsce w chmurze – nie tylko na backupy ale także jako powolne ale pojemne miejsce na archiwa.</a:t>
            </a:r>
            <a:endParaRPr lang="pl-PL" dirty="0" smtClean="0"/>
          </a:p>
          <a:p>
            <a:r>
              <a:rPr lang="pl-PL" dirty="0" smtClean="0"/>
              <a:t>Urządzenie</a:t>
            </a:r>
            <a:endParaRPr lang="en-US" dirty="0" smtClean="0"/>
          </a:p>
          <a:p>
            <a:pPr lvl="1"/>
            <a:r>
              <a:rPr lang="pl-PL" sz="2353" dirty="0" err="1"/>
              <a:t>StorSimple</a:t>
            </a:r>
            <a:r>
              <a:rPr lang="pl-PL" sz="2353" dirty="0"/>
              <a:t> to seria fizycznych urządzeń umieszczanych on-</a:t>
            </a:r>
            <a:r>
              <a:rPr lang="pl-PL" sz="2353" dirty="0" err="1"/>
              <a:t>prem</a:t>
            </a:r>
            <a:r>
              <a:rPr lang="pl-PL" sz="2353" dirty="0"/>
              <a:t> oferujących dysk sieciowy przez </a:t>
            </a:r>
            <a:r>
              <a:rPr lang="pl-PL" sz="2353" dirty="0" err="1"/>
              <a:t>iSCSI</a:t>
            </a:r>
            <a:r>
              <a:rPr lang="pl-PL" sz="2353" dirty="0"/>
              <a:t> (dwa </a:t>
            </a:r>
            <a:r>
              <a:rPr lang="pl-PL" sz="2353" dirty="0" smtClean="0"/>
              <a:t>potrójne </a:t>
            </a:r>
            <a:r>
              <a:rPr lang="pl-PL" sz="2353" dirty="0"/>
              <a:t>łącza </a:t>
            </a:r>
            <a:r>
              <a:rPr lang="pl-PL" sz="2353" dirty="0" smtClean="0"/>
              <a:t>dla danych 10Gb/s</a:t>
            </a:r>
            <a:r>
              <a:rPr lang="pl-PL" sz="2353" dirty="0"/>
              <a:t>). </a:t>
            </a:r>
            <a:br>
              <a:rPr lang="pl-PL" sz="2353" dirty="0"/>
            </a:br>
            <a:r>
              <a:rPr lang="pl-PL" sz="2353" dirty="0"/>
              <a:t>Pojemność dla wersji 8600 (najnowsza) – 40..100TB (zależnie od kompresji – zajmuje się tym wbudowany system), po połączeniu z </a:t>
            </a:r>
            <a:r>
              <a:rPr lang="pl-PL" sz="2353" dirty="0" err="1"/>
              <a:t>Azurem</a:t>
            </a:r>
            <a:r>
              <a:rPr lang="pl-PL" sz="2353" dirty="0"/>
              <a:t> – maksymalnie 500TB. </a:t>
            </a:r>
          </a:p>
          <a:p>
            <a:pPr lvl="1"/>
            <a:r>
              <a:rPr lang="pl-PL" sz="3529" dirty="0">
                <a:solidFill>
                  <a:srgbClr val="0078D7"/>
                </a:solidFill>
                <a:latin typeface="+mj-lt"/>
              </a:rPr>
              <a:t>Automatyzacja i bezpieczeństwo</a:t>
            </a:r>
          </a:p>
          <a:p>
            <a:pPr lvl="1"/>
            <a:r>
              <a:rPr lang="pl-PL" sz="2353" dirty="0"/>
              <a:t>System sam chroni nasze dane dbając o kopie zapasowe. Szyfrowanie kluczem, do którego nawet MS nie ma dostępu.</a:t>
            </a:r>
            <a:endParaRPr lang="en-US" sz="2353" dirty="0"/>
          </a:p>
          <a:p>
            <a:pPr lvl="1"/>
            <a:endParaRPr lang="en-US" dirty="0" smtClean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hybrydowy - </a:t>
            </a:r>
            <a:r>
              <a:rPr lang="pl-PL" dirty="0" err="1" smtClean="0"/>
              <a:t>StorSimple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hybrydowy - </a:t>
            </a:r>
            <a:r>
              <a:rPr lang="pl-PL" dirty="0" err="1" smtClean="0"/>
              <a:t>StorSimple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23" y="1710707"/>
            <a:ext cx="7654887" cy="2546778"/>
          </a:xfrm>
          <a:prstGeom prst="rect">
            <a:avLst/>
          </a:prstGeom>
        </p:spPr>
      </p:pic>
      <p:pic>
        <p:nvPicPr>
          <p:cNvPr id="7" name="Picture 2" descr="https://superwidgets.files.wordpress.com/2014/09/ss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09" y="4290871"/>
            <a:ext cx="7668692" cy="25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Storage hybrydowy - </a:t>
            </a:r>
            <a:r>
              <a:rPr lang="pl-PL" dirty="0" err="1" smtClean="0"/>
              <a:t>StorSimple</a:t>
            </a:r>
            <a:endParaRPr lang="en-US" dirty="0"/>
          </a:p>
        </p:txBody>
      </p:sp>
      <p:pic>
        <p:nvPicPr>
          <p:cNvPr id="6" name="Picture 2" descr="http://blogs.technet.com/cfs-file.ashx/__key/communityserver-blogs-components-weblogfiles/00-00-00-97-25/8000-series-big-picture-view-including-V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50" y="2507548"/>
            <a:ext cx="9221051" cy="43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1810512"/>
          </a:xfrm>
        </p:spPr>
        <p:txBody>
          <a:bodyPr/>
          <a:lstStyle/>
          <a:p>
            <a:r>
              <a:rPr lang="pl-PL" dirty="0"/>
              <a:t>W</a:t>
            </a:r>
            <a:r>
              <a:rPr lang="en-US" dirty="0" err="1"/>
              <a:t>indows</a:t>
            </a:r>
            <a:r>
              <a:rPr lang="en-US" dirty="0"/>
              <a:t> Server 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as a </a:t>
            </a:r>
            <a:r>
              <a:rPr lang="en-US" dirty="0" err="1"/>
              <a:t>Worstatstion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0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6"/>
            <a:ext cx="8605477" cy="5123749"/>
          </a:xfrm>
        </p:spPr>
        <p:txBody>
          <a:bodyPr/>
          <a:lstStyle/>
          <a:p>
            <a:r>
              <a:rPr lang="pl-PL" sz="2745" dirty="0"/>
              <a:t>Internet </a:t>
            </a:r>
            <a:r>
              <a:rPr lang="pl-PL" sz="2745" dirty="0" err="1"/>
              <a:t>Exploler</a:t>
            </a:r>
            <a:r>
              <a:rPr lang="pl-PL" sz="2745" dirty="0"/>
              <a:t> </a:t>
            </a:r>
            <a:r>
              <a:rPr lang="pl-PL" sz="2745" dirty="0" err="1"/>
              <a:t>Enhanced</a:t>
            </a:r>
            <a:r>
              <a:rPr lang="pl-PL" sz="2745" dirty="0"/>
              <a:t> Security </a:t>
            </a:r>
            <a:r>
              <a:rPr lang="pl-PL" sz="2745" dirty="0" err="1"/>
              <a:t>Configuration</a:t>
            </a:r>
            <a:endParaRPr lang="pl-PL" sz="2745" dirty="0"/>
          </a:p>
          <a:p>
            <a:r>
              <a:rPr lang="pl-PL" sz="2745" dirty="0"/>
              <a:t>Instalacja sterowników, języka</a:t>
            </a:r>
          </a:p>
          <a:p>
            <a:r>
              <a:rPr lang="pl-PL" sz="2745" dirty="0"/>
              <a:t>Zmiana nazwy komputera, informacji o właścicielu</a:t>
            </a:r>
          </a:p>
          <a:p>
            <a:r>
              <a:rPr lang="pl-PL" sz="2745" dirty="0"/>
              <a:t>Włączenie </a:t>
            </a:r>
            <a:r>
              <a:rPr lang="pl-PL" sz="2745" dirty="0" err="1"/>
              <a:t>WiFi</a:t>
            </a:r>
            <a:r>
              <a:rPr lang="pl-PL" sz="2745" dirty="0"/>
              <a:t> oraz Dźwięku</a:t>
            </a:r>
          </a:p>
          <a:p>
            <a:r>
              <a:rPr lang="pl-PL" sz="2745" dirty="0"/>
              <a:t>Wyłączenie zaawansowanego logowania, restrykcji haseł, śledzenia zdarzeń</a:t>
            </a:r>
          </a:p>
          <a:p>
            <a:r>
              <a:rPr lang="pl-PL" sz="2745" dirty="0"/>
              <a:t>Przygotowanie do aplikacji</a:t>
            </a:r>
          </a:p>
          <a:p>
            <a:r>
              <a:rPr lang="pl-PL" sz="2745" dirty="0"/>
              <a:t>Zmiana Kompozycji, </a:t>
            </a:r>
            <a:r>
              <a:rPr lang="pl-PL" sz="2745" dirty="0" err="1"/>
              <a:t>bootowanie</a:t>
            </a:r>
            <a:r>
              <a:rPr lang="pl-PL" sz="2745" dirty="0"/>
              <a:t> do pulpitu</a:t>
            </a:r>
          </a:p>
          <a:p>
            <a:r>
              <a:rPr lang="pl-PL" sz="2745" dirty="0"/>
              <a:t>Aplikacje metro dla </a:t>
            </a:r>
            <a:r>
              <a:rPr lang="pl-PL" sz="2745" dirty="0" smtClean="0"/>
              <a:t>Windows </a:t>
            </a:r>
            <a:r>
              <a:rPr lang="pl-PL" sz="2745" dirty="0"/>
              <a:t>8</a:t>
            </a:r>
          </a:p>
          <a:p>
            <a:r>
              <a:rPr lang="pl-PL" sz="2745" dirty="0"/>
              <a:t>Uzupełnienie bibliotek oraz efektów wizualnych</a:t>
            </a:r>
          </a:p>
          <a:p>
            <a:endParaRPr lang="en-US" sz="274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710535" cy="899614"/>
          </a:xfrm>
        </p:spPr>
        <p:txBody>
          <a:bodyPr/>
          <a:lstStyle/>
          <a:p>
            <a:r>
              <a:rPr lang="pl-PL" dirty="0" smtClean="0"/>
              <a:t>Windows </a:t>
            </a:r>
            <a:r>
              <a:rPr lang="pl-PL" dirty="0"/>
              <a:t>Server 2012 R2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jako stacja robocza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6351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710535" cy="899614"/>
          </a:xfrm>
        </p:spPr>
        <p:txBody>
          <a:bodyPr/>
          <a:lstStyle/>
          <a:p>
            <a:r>
              <a:rPr lang="pl-PL" sz="3137" dirty="0"/>
              <a:t>Internet </a:t>
            </a:r>
            <a:r>
              <a:rPr lang="pl-PL" sz="3137" dirty="0" err="1"/>
              <a:t>Exploler</a:t>
            </a:r>
            <a:r>
              <a:rPr lang="pl-PL" sz="3137" dirty="0"/>
              <a:t> </a:t>
            </a:r>
            <a:r>
              <a:rPr lang="pl-PL" sz="3137" dirty="0" err="1"/>
              <a:t>Enhanced</a:t>
            </a:r>
            <a:r>
              <a:rPr lang="pl-PL" sz="3137" dirty="0"/>
              <a:t> Security </a:t>
            </a:r>
            <a:r>
              <a:rPr lang="pl-PL" sz="3137" dirty="0" err="1"/>
              <a:t>Configuration</a:t>
            </a:r>
            <a:r>
              <a:rPr lang="pl-PL" sz="3137" dirty="0"/>
              <a:t> </a:t>
            </a:r>
            <a:br>
              <a:rPr lang="pl-PL" sz="3137" dirty="0"/>
            </a:br>
            <a:r>
              <a:rPr lang="pl-PL" sz="1961" dirty="0"/>
              <a:t>res://iesetup.dll/HardAdmin.htm</a:t>
            </a:r>
            <a:endParaRPr lang="en-US" sz="196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402" y="4145873"/>
            <a:ext cx="9191850" cy="27119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80" y="1740066"/>
            <a:ext cx="2564331" cy="13432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752" y="1436247"/>
            <a:ext cx="2916299" cy="26146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48" y="2516726"/>
            <a:ext cx="2564331" cy="13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710535" cy="899614"/>
          </a:xfrm>
        </p:spPr>
        <p:txBody>
          <a:bodyPr/>
          <a:lstStyle/>
          <a:p>
            <a:r>
              <a:rPr lang="pl-PL" sz="3137" dirty="0"/>
              <a:t>Internet </a:t>
            </a:r>
            <a:r>
              <a:rPr lang="pl-PL" sz="3137" dirty="0" err="1"/>
              <a:t>Exploler</a:t>
            </a:r>
            <a:r>
              <a:rPr lang="pl-PL" sz="3137" dirty="0"/>
              <a:t> </a:t>
            </a:r>
            <a:r>
              <a:rPr lang="pl-PL" sz="3137" dirty="0" err="1"/>
              <a:t>Enhanced</a:t>
            </a:r>
            <a:r>
              <a:rPr lang="pl-PL" sz="3137" dirty="0"/>
              <a:t> Security </a:t>
            </a:r>
            <a:r>
              <a:rPr lang="pl-PL" sz="3137" dirty="0" err="1"/>
              <a:t>Configuration</a:t>
            </a:r>
            <a:r>
              <a:rPr lang="pl-PL" sz="3137" dirty="0"/>
              <a:t> </a:t>
            </a:r>
            <a:br>
              <a:rPr lang="pl-PL" sz="3137" dirty="0"/>
            </a:br>
            <a:r>
              <a:rPr lang="pl-PL" sz="1961" dirty="0"/>
              <a:t>wyłączenie</a:t>
            </a:r>
            <a:endParaRPr lang="en-US" sz="196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35" y="3204875"/>
            <a:ext cx="9163836" cy="36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Co dalej?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2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Microsoft </a:t>
            </a:r>
            <a:r>
              <a:rPr lang="pl-PL" dirty="0" err="1" smtClean="0"/>
              <a:t>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9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725667"/>
            <a:ext cx="8605477" cy="2908873"/>
          </a:xfrm>
        </p:spPr>
        <p:txBody>
          <a:bodyPr/>
          <a:lstStyle/>
          <a:p>
            <a:r>
              <a:rPr lang="pl-PL" dirty="0"/>
              <a:t>Microsoft </a:t>
            </a:r>
            <a:r>
              <a:rPr lang="pl-PL" dirty="0" smtClean="0"/>
              <a:t>Virtual </a:t>
            </a:r>
            <a:r>
              <a:rPr lang="pl-PL" dirty="0"/>
              <a:t>Academy – </a:t>
            </a:r>
            <a:r>
              <a:rPr lang="pl-PL" dirty="0">
                <a:hlinkClick r:id="rId3"/>
              </a:rPr>
              <a:t>http://mva.ms</a:t>
            </a:r>
            <a:endParaRPr lang="pl-PL" dirty="0"/>
          </a:p>
          <a:p>
            <a:r>
              <a:rPr lang="pl-PL" dirty="0"/>
              <a:t>TechNet Evaluation Center (+ Virtual </a:t>
            </a:r>
            <a:r>
              <a:rPr lang="pl-PL" dirty="0" err="1"/>
              <a:t>Labs</a:t>
            </a:r>
            <a:r>
              <a:rPr lang="pl-PL" dirty="0"/>
              <a:t>) </a:t>
            </a:r>
            <a:r>
              <a:rPr lang="pl-PL" sz="3200" dirty="0">
                <a:hlinkClick r:id="rId4"/>
              </a:rPr>
              <a:t>http://www.microsoft.com/en-us/evalcenter/</a:t>
            </a:r>
            <a:r>
              <a:rPr lang="pl-PL" sz="3200" dirty="0"/>
              <a:t> </a:t>
            </a:r>
          </a:p>
          <a:p>
            <a:r>
              <a:rPr lang="pl-PL" dirty="0"/>
              <a:t>MSDN - </a:t>
            </a:r>
            <a:r>
              <a:rPr lang="pl-PL" dirty="0">
                <a:hlinkClick r:id="rId5"/>
              </a:rPr>
              <a:t>https://msdn.microsoft.com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710535" cy="899614"/>
          </a:xfrm>
        </p:spPr>
        <p:txBody>
          <a:bodyPr/>
          <a:lstStyle/>
          <a:p>
            <a:r>
              <a:rPr lang="pl-PL" dirty="0"/>
              <a:t>Źródła informacji – ogólne</a:t>
            </a:r>
            <a:endParaRPr lang="en-US" sz="3137" dirty="0"/>
          </a:p>
        </p:txBody>
      </p:sp>
    </p:spTree>
    <p:extLst>
      <p:ext uri="{BB962C8B-B14F-4D97-AF65-F5344CB8AC3E}">
        <p14:creationId xmlns:p14="http://schemas.microsoft.com/office/powerpoint/2010/main" val="41119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62" y="1262456"/>
            <a:ext cx="8874739" cy="5676682"/>
          </a:xfrm>
        </p:spPr>
        <p:txBody>
          <a:bodyPr/>
          <a:lstStyle/>
          <a:p>
            <a:r>
              <a:rPr lang="pl-PL" sz="2549" dirty="0"/>
              <a:t>Możliwości oferty Microsoft </a:t>
            </a:r>
            <a:r>
              <a:rPr lang="pl-PL" sz="2549" dirty="0" err="1"/>
              <a:t>Azure</a:t>
            </a:r>
            <a:r>
              <a:rPr lang="pl-PL" sz="2549" dirty="0"/>
              <a:t> dla studentów i uczniów </a:t>
            </a:r>
            <a:r>
              <a:rPr lang="pl-PL" sz="2549" dirty="0" smtClean="0"/>
              <a:t>(&lt;1h) </a:t>
            </a:r>
            <a:r>
              <a:rPr lang="pl-PL" sz="2549" dirty="0" smtClean="0">
                <a:hlinkClick r:id="rId3"/>
              </a:rPr>
              <a:t>http</a:t>
            </a:r>
            <a:r>
              <a:rPr lang="pl-PL" sz="2549" dirty="0">
                <a:hlinkClick r:id="rId3"/>
              </a:rPr>
              <a:t>://bit.ly/1L97wgp</a:t>
            </a:r>
            <a:r>
              <a:rPr lang="pl-PL" sz="2549" dirty="0"/>
              <a:t> </a:t>
            </a:r>
          </a:p>
          <a:p>
            <a:r>
              <a:rPr lang="pl-PL" sz="2549" dirty="0"/>
              <a:t>Wirtualizacja Microsoft: Hyper-V w najnowszej wersji </a:t>
            </a:r>
            <a:r>
              <a:rPr lang="pl-PL" sz="2549" dirty="0" smtClean="0"/>
              <a:t>(2012R2</a:t>
            </a:r>
            <a:r>
              <a:rPr lang="pl-PL" sz="2549" dirty="0"/>
              <a:t>) </a:t>
            </a:r>
            <a:r>
              <a:rPr lang="pl-PL" sz="2549" dirty="0" smtClean="0"/>
              <a:t>(3h) </a:t>
            </a:r>
            <a:r>
              <a:rPr lang="pl-PL" sz="2549" dirty="0" smtClean="0">
                <a:hlinkClick r:id="rId4"/>
              </a:rPr>
              <a:t>http</a:t>
            </a:r>
            <a:r>
              <a:rPr lang="pl-PL" sz="2549" dirty="0">
                <a:hlinkClick r:id="rId4"/>
              </a:rPr>
              <a:t>://j.mp/1K1aItB</a:t>
            </a:r>
            <a:r>
              <a:rPr lang="pl-PL" sz="2549" dirty="0"/>
              <a:t> </a:t>
            </a:r>
          </a:p>
          <a:p>
            <a:r>
              <a:rPr lang="pl-PL" sz="2549" dirty="0"/>
              <a:t>Windows Server 2012 R2 i jego </a:t>
            </a:r>
            <a:r>
              <a:rPr lang="pl-PL" sz="2549" dirty="0" smtClean="0"/>
              <a:t>następca</a:t>
            </a:r>
            <a:br>
              <a:rPr lang="pl-PL" sz="2549" dirty="0" smtClean="0"/>
            </a:br>
            <a:r>
              <a:rPr lang="pl-PL" sz="2549" dirty="0" smtClean="0"/>
              <a:t>(2h) </a:t>
            </a:r>
            <a:r>
              <a:rPr lang="pl-PL" sz="2549" dirty="0" smtClean="0">
                <a:hlinkClick r:id="rId5"/>
              </a:rPr>
              <a:t>http</a:t>
            </a:r>
            <a:r>
              <a:rPr lang="pl-PL" sz="2549" dirty="0">
                <a:hlinkClick r:id="rId5"/>
              </a:rPr>
              <a:t>://j.mp/1Nlnydj</a:t>
            </a:r>
            <a:r>
              <a:rPr lang="pl-PL" sz="2549" dirty="0"/>
              <a:t> </a:t>
            </a:r>
          </a:p>
          <a:p>
            <a:r>
              <a:rPr lang="en-US" sz="2400" dirty="0"/>
              <a:t>Hybrid Cloud </a:t>
            </a:r>
            <a:r>
              <a:rPr lang="en-US" sz="2400" dirty="0" smtClean="0"/>
              <a:t>Workloads-Disaster </a:t>
            </a:r>
            <a:r>
              <a:rPr lang="en-US" sz="2400" dirty="0"/>
              <a:t>Recovery and High </a:t>
            </a:r>
            <a:r>
              <a:rPr lang="en-US" sz="2400" dirty="0" smtClean="0"/>
              <a:t>Availability</a:t>
            </a:r>
            <a:r>
              <a:rPr lang="pl-PL" sz="2400" dirty="0" smtClean="0"/>
              <a:t> </a:t>
            </a:r>
            <a:r>
              <a:rPr lang="pl-PL" sz="2549" dirty="0" smtClean="0"/>
              <a:t/>
            </a:r>
            <a:br>
              <a:rPr lang="pl-PL" sz="2549" dirty="0" smtClean="0"/>
            </a:br>
            <a:r>
              <a:rPr lang="pl-PL" sz="2549" dirty="0" smtClean="0"/>
              <a:t>(3h) </a:t>
            </a:r>
            <a:r>
              <a:rPr lang="pl-PL" sz="2549" dirty="0" smtClean="0">
                <a:hlinkClick r:id="rId6"/>
              </a:rPr>
              <a:t>http</a:t>
            </a:r>
            <a:r>
              <a:rPr lang="pl-PL" sz="2549" dirty="0">
                <a:hlinkClick r:id="rId6"/>
              </a:rPr>
              <a:t>://j.mp/1EKoUeO</a:t>
            </a:r>
            <a:r>
              <a:rPr lang="pl-PL" sz="2549" dirty="0"/>
              <a:t> </a:t>
            </a:r>
          </a:p>
          <a:p>
            <a:r>
              <a:rPr lang="en-US" sz="2549" dirty="0"/>
              <a:t>Getting Started with PowerShell 3.0 Jump Start</a:t>
            </a:r>
            <a:r>
              <a:rPr lang="pl-PL" sz="2549" dirty="0"/>
              <a:t> </a:t>
            </a:r>
            <a:br>
              <a:rPr lang="pl-PL" sz="2549" dirty="0"/>
            </a:br>
            <a:r>
              <a:rPr lang="pl-PL" sz="2549" dirty="0" smtClean="0"/>
              <a:t>(6h) </a:t>
            </a:r>
            <a:r>
              <a:rPr lang="pl-PL" sz="2549" dirty="0" smtClean="0">
                <a:hlinkClick r:id="rId7"/>
              </a:rPr>
              <a:t>http</a:t>
            </a:r>
            <a:r>
              <a:rPr lang="pl-PL" sz="2549" dirty="0">
                <a:hlinkClick r:id="rId7"/>
              </a:rPr>
              <a:t>://j.mp/1O8xN3C</a:t>
            </a:r>
            <a:r>
              <a:rPr lang="pl-PL" sz="2549" dirty="0"/>
              <a:t> </a:t>
            </a:r>
          </a:p>
          <a:p>
            <a:r>
              <a:rPr lang="en-US" sz="2549" dirty="0"/>
              <a:t>Advanced Tools &amp; Scripting with PowerShell 3.0 Jump Start</a:t>
            </a:r>
            <a:r>
              <a:rPr lang="pl-PL" sz="2549" dirty="0"/>
              <a:t> </a:t>
            </a:r>
            <a:br>
              <a:rPr lang="pl-PL" sz="2549" dirty="0"/>
            </a:br>
            <a:r>
              <a:rPr lang="pl-PL" sz="2549" dirty="0" smtClean="0"/>
              <a:t>(7h) </a:t>
            </a:r>
            <a:r>
              <a:rPr lang="pl-PL" sz="2549" dirty="0" smtClean="0">
                <a:hlinkClick r:id="rId8"/>
              </a:rPr>
              <a:t>http</a:t>
            </a:r>
            <a:r>
              <a:rPr lang="pl-PL" sz="2549" dirty="0">
                <a:hlinkClick r:id="rId8"/>
              </a:rPr>
              <a:t>://j.mp/1i7ZNsd</a:t>
            </a:r>
            <a:r>
              <a:rPr lang="pl-PL" sz="2549" dirty="0"/>
              <a:t> </a:t>
            </a:r>
          </a:p>
          <a:p>
            <a:endParaRPr lang="pl-PL" sz="2549" dirty="0"/>
          </a:p>
          <a:p>
            <a:endParaRPr lang="pl-PL" sz="254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3" y="289693"/>
            <a:ext cx="8874738" cy="899614"/>
          </a:xfrm>
        </p:spPr>
        <p:txBody>
          <a:bodyPr/>
          <a:lstStyle/>
          <a:p>
            <a:r>
              <a:rPr lang="pl-PL" sz="3922" dirty="0"/>
              <a:t>Źródła informacji – polecane kursy MVA</a:t>
            </a:r>
            <a:endParaRPr lang="en-US" sz="2745" dirty="0"/>
          </a:p>
        </p:txBody>
      </p:sp>
    </p:spTree>
    <p:extLst>
      <p:ext uri="{BB962C8B-B14F-4D97-AF65-F5344CB8AC3E}">
        <p14:creationId xmlns:p14="http://schemas.microsoft.com/office/powerpoint/2010/main" val="30430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25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4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2" y="2931110"/>
            <a:ext cx="8605477" cy="995782"/>
          </a:xfrm>
        </p:spPr>
        <p:txBody>
          <a:bodyPr/>
          <a:lstStyle/>
          <a:p>
            <a:r>
              <a:rPr lang="pl-PL" dirty="0" smtClean="0"/>
              <a:t>Dziękujemy za uwagę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9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4" y="814205"/>
            <a:ext cx="5038345" cy="143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94" y="197"/>
            <a:ext cx="2853706" cy="1267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20" y="5659400"/>
            <a:ext cx="1498774" cy="118755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2454" y="2681916"/>
            <a:ext cx="7246717" cy="45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53" dirty="0"/>
              <a:t>Slajdy dostępne na: </a:t>
            </a:r>
            <a:r>
              <a:rPr lang="pl-PL" sz="2353" dirty="0">
                <a:hlinkClick r:id="rId5"/>
              </a:rPr>
              <a:t>http://</a:t>
            </a:r>
            <a:r>
              <a:rPr lang="pl-PL" sz="2353" b="1" dirty="0">
                <a:hlinkClick r:id="rId5"/>
              </a:rPr>
              <a:t>mnn.dsinf.net</a:t>
            </a:r>
            <a:r>
              <a:rPr lang="pl-PL" sz="2353" dirty="0">
                <a:hlinkClick r:id="rId5"/>
              </a:rPr>
              <a:t>/2015/it-pro</a:t>
            </a:r>
            <a:r>
              <a:rPr lang="pl-PL" sz="2353" dirty="0"/>
              <a:t> </a:t>
            </a:r>
          </a:p>
        </p:txBody>
      </p:sp>
      <p:pic>
        <p:nvPicPr>
          <p:cNvPr id="6" name="Picture 4" descr="http://www.qr-online.pl/bin/qr/551f03e689462d93efa29d88c9650c6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4" y="3429000"/>
            <a:ext cx="2941644" cy="29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 flipH="1">
            <a:off x="3675499" y="3130166"/>
            <a:ext cx="1270043" cy="156887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86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hack.pl/gfx/serwerownia_google/Serwerownia_google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96" y="1375054"/>
            <a:ext cx="8249645" cy="54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pngimg.com/upload/computer_pc_PNG77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9" y="887893"/>
            <a:ext cx="7620259" cy="60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440" y="-1441857"/>
            <a:ext cx="4668561" cy="82996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88328" y="440664"/>
            <a:ext cx="9031066" cy="53926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To nie jest chmura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51" y="1735075"/>
            <a:ext cx="5350991" cy="3091061"/>
          </a:xfrm>
          <a:prstGeom prst="rect">
            <a:avLst/>
          </a:prstGeom>
        </p:spPr>
      </p:pic>
      <p:pic>
        <p:nvPicPr>
          <p:cNvPr id="12" name="Picture 4" descr="http://aiscaler.com/wp-content/uploads/2014/07/microsoft-azure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50" y="4815687"/>
            <a:ext cx="5350991" cy="14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48252" y="440663"/>
            <a:ext cx="4497292" cy="664593"/>
          </a:xfrm>
          <a:prstGeom prst="rect">
            <a:avLst/>
          </a:prstGeom>
          <a:effectLst/>
        </p:spPr>
        <p:txBody>
          <a:bodyPr vert="horz" lIns="89650" tIns="44825" rIns="89650" bIns="44825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-PL" sz="3922" dirty="0"/>
              <a:t>To jest chmura</a:t>
            </a:r>
          </a:p>
        </p:txBody>
      </p:sp>
    </p:spTree>
    <p:extLst>
      <p:ext uri="{BB962C8B-B14F-4D97-AF65-F5344CB8AC3E}">
        <p14:creationId xmlns:p14="http://schemas.microsoft.com/office/powerpoint/2010/main" val="1254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62" y="1189304"/>
            <a:ext cx="8785243" cy="5540167"/>
          </a:xfrm>
        </p:spPr>
        <p:txBody>
          <a:bodyPr/>
          <a:lstStyle/>
          <a:p>
            <a:r>
              <a:rPr lang="pl-PL" dirty="0" smtClean="0">
                <a:solidFill>
                  <a:srgbClr val="0078D7"/>
                </a:solidFill>
              </a:rPr>
              <a:t>Definicja NIST</a:t>
            </a:r>
            <a:endParaRPr lang="en-US" dirty="0" smtClean="0"/>
          </a:p>
          <a:p>
            <a:pPr lvl="1"/>
            <a:r>
              <a:rPr lang="pl-PL" i="1" dirty="0" err="1" smtClean="0"/>
              <a:t>Cloud</a:t>
            </a:r>
            <a:r>
              <a:rPr lang="pl-PL" i="1" dirty="0" smtClean="0"/>
              <a:t> </a:t>
            </a:r>
            <a:r>
              <a:rPr lang="pl-PL" i="1" dirty="0" err="1"/>
              <a:t>computing</a:t>
            </a:r>
            <a:r>
              <a:rPr lang="pl-PL" i="1" dirty="0"/>
              <a:t> (chmura obliczeniowa) to model umożliwiający powszechny, wygodny, on-</a:t>
            </a:r>
            <a:r>
              <a:rPr lang="pl-PL" i="1" dirty="0" err="1"/>
              <a:t>demand</a:t>
            </a:r>
            <a:r>
              <a:rPr lang="pl-PL" i="1" dirty="0"/>
              <a:t> (na żądanie) dostęp do współdzielonej puli konfigurowalnych zasobów (np. sieci, serwerów, </a:t>
            </a:r>
            <a:r>
              <a:rPr lang="pl-PL" i="1" dirty="0" err="1"/>
              <a:t>storage’u</a:t>
            </a:r>
            <a:r>
              <a:rPr lang="pl-PL" i="1" dirty="0"/>
              <a:t>, aplikacji i usług), który może być szybko dostarczony i przeskalowany z minimalnym wysiłkiem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kontaktem z dostawcą usługi</a:t>
            </a:r>
            <a:r>
              <a:rPr lang="pl-PL" i="1" dirty="0" smtClean="0"/>
              <a:t>.</a:t>
            </a:r>
          </a:p>
          <a:p>
            <a:endParaRPr lang="pl-PL" i="1" dirty="0"/>
          </a:p>
          <a:p>
            <a:r>
              <a:rPr lang="pl-PL" dirty="0" smtClean="0"/>
              <a:t>Modele wdrożenia</a:t>
            </a:r>
            <a:endParaRPr lang="en-US" dirty="0" smtClean="0"/>
          </a:p>
          <a:p>
            <a:pPr lvl="1"/>
            <a:r>
              <a:rPr lang="pl-PL" dirty="0" smtClean="0"/>
              <a:t>prywatna</a:t>
            </a:r>
            <a:r>
              <a:rPr lang="pl-PL" dirty="0"/>
              <a:t>, publiczna, hybrydowa</a:t>
            </a:r>
            <a:endParaRPr lang="en-US" dirty="0" smtClean="0"/>
          </a:p>
          <a:p>
            <a:pPr lvl="1"/>
            <a:endParaRPr lang="pl-PL" dirty="0" smtClean="0"/>
          </a:p>
          <a:p>
            <a:r>
              <a:rPr lang="pl-PL" dirty="0" smtClean="0"/>
              <a:t>Typy usługi</a:t>
            </a:r>
            <a:endParaRPr lang="en-US" dirty="0" smtClean="0"/>
          </a:p>
          <a:p>
            <a:pPr lvl="1"/>
            <a:r>
              <a:rPr lang="pl-PL" dirty="0" err="1" smtClean="0"/>
              <a:t>Infrastructure</a:t>
            </a:r>
            <a:r>
              <a:rPr lang="pl-PL" dirty="0" smtClean="0"/>
              <a:t>-as-a-Service (</a:t>
            </a:r>
            <a:r>
              <a:rPr lang="pl-PL" b="1" dirty="0" smtClean="0"/>
              <a:t>IaaS</a:t>
            </a:r>
            <a:r>
              <a:rPr lang="pl-PL" dirty="0" smtClean="0"/>
              <a:t>)</a:t>
            </a:r>
            <a:r>
              <a:rPr lang="pl-PL" dirty="0"/>
              <a:t> </a:t>
            </a:r>
            <a:r>
              <a:rPr lang="pl-PL" dirty="0" smtClean="0"/>
              <a:t>– zasoby fizyczne</a:t>
            </a:r>
          </a:p>
          <a:p>
            <a:pPr lvl="1"/>
            <a:r>
              <a:rPr lang="pl-PL" dirty="0" smtClean="0"/>
              <a:t>Platform-as-a-Service (</a:t>
            </a:r>
            <a:r>
              <a:rPr lang="pl-PL" b="1" dirty="0" smtClean="0"/>
              <a:t>PaaS</a:t>
            </a:r>
            <a:r>
              <a:rPr lang="pl-PL" dirty="0" smtClean="0"/>
              <a:t>) – zasoby logiczne (np. </a:t>
            </a:r>
            <a:r>
              <a:rPr lang="pl-PL" dirty="0" err="1" smtClean="0"/>
              <a:t>wirtualizowane</a:t>
            </a:r>
            <a:r>
              <a:rPr lang="pl-PL" dirty="0" smtClean="0"/>
              <a:t> fizyczne)</a:t>
            </a:r>
          </a:p>
          <a:p>
            <a:pPr lvl="1"/>
            <a:r>
              <a:rPr lang="pl-PL" dirty="0" smtClean="0"/>
              <a:t>Software-as-a-Service (</a:t>
            </a:r>
            <a:r>
              <a:rPr lang="pl-PL" b="1" dirty="0" smtClean="0"/>
              <a:t>SaaS</a:t>
            </a:r>
            <a:r>
              <a:rPr lang="pl-PL" dirty="0" smtClean="0"/>
              <a:t>) – gotowe oprogramowanie</a:t>
            </a:r>
            <a:endParaRPr lang="en-US" dirty="0" smtClean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chmura?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Custom 9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107C10"/>
      </a:accent2>
      <a:accent3>
        <a:srgbClr val="D83B01"/>
      </a:accent3>
      <a:accent4>
        <a:srgbClr val="5C2D91"/>
      </a:accent4>
      <a:accent5>
        <a:srgbClr val="008272"/>
      </a:accent5>
      <a:accent6>
        <a:srgbClr val="B4009E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tyw1" id="{610E1634-2DBE-4D4D-B466-DCC8F179FD9B}" vid="{27FC4263-D9A9-466F-843A-E94875C276A1}"/>
    </a:ext>
  </a:extLst>
</a:theme>
</file>

<file path=ppt/theme/theme2.xml><?xml version="1.0" encoding="utf-8"?>
<a:theme xmlns:a="http://schemas.openxmlformats.org/drawingml/2006/main" name="COLOR TEMPLATE">
  <a:themeElements>
    <a:clrScheme name="Custom 3">
      <a:dk1>
        <a:srgbClr val="505050"/>
      </a:dk1>
      <a:lt1>
        <a:srgbClr val="FFFFFF"/>
      </a:lt1>
      <a:dk2>
        <a:srgbClr val="002050"/>
      </a:dk2>
      <a:lt2>
        <a:srgbClr val="CDF4FF"/>
      </a:lt2>
      <a:accent1>
        <a:srgbClr val="0078D7"/>
      </a:accent1>
      <a:accent2>
        <a:srgbClr val="107C10"/>
      </a:accent2>
      <a:accent3>
        <a:srgbClr val="D83B01"/>
      </a:accent3>
      <a:accent4>
        <a:srgbClr val="5C2D91"/>
      </a:accent4>
      <a:accent5>
        <a:srgbClr val="008272"/>
      </a:accent5>
      <a:accent6>
        <a:srgbClr val="B4009E"/>
      </a:accent6>
      <a:hlink>
        <a:srgbClr val="CDF4FF"/>
      </a:hlink>
      <a:folHlink>
        <a:srgbClr val="CDF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4-3_Business_DARK_BLUE_2.potx" id="{EF340127-37E9-4258-B8C5-04B5DB0BAC54}" vid="{B23616B2-3945-4013-A5D7-ED0BF07ECFA8}"/>
    </a:ext>
  </a:extLst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6D1E7B-1C76-42E8-8643-D527AA7143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0</TotalTime>
  <Words>4042</Words>
  <Application>Microsoft Office PowerPoint</Application>
  <PresentationFormat>Pokaz na ekranie (4:3)</PresentationFormat>
  <Paragraphs>573</Paragraphs>
  <Slides>75</Slides>
  <Notes>71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75</vt:i4>
      </vt:variant>
    </vt:vector>
  </HeadingPairs>
  <TitlesOfParts>
    <vt:vector size="84" baseType="lpstr">
      <vt:lpstr>Arial</vt:lpstr>
      <vt:lpstr>Calibri</vt:lpstr>
      <vt:lpstr>Consolas</vt:lpstr>
      <vt:lpstr>Lucida Console</vt:lpstr>
      <vt:lpstr>Segoe UI</vt:lpstr>
      <vt:lpstr>Segoe UI Light</vt:lpstr>
      <vt:lpstr>Wingdings</vt:lpstr>
      <vt:lpstr>Motyw1</vt:lpstr>
      <vt:lpstr>COLOR TEMPLATE</vt:lpstr>
      <vt:lpstr>IT Pro:  Microsoft Server Infrastructure</vt:lpstr>
      <vt:lpstr>Prowadzący</vt:lpstr>
      <vt:lpstr>Agenda</vt:lpstr>
      <vt:lpstr>Windows Server</vt:lpstr>
      <vt:lpstr>Platformy serwerowe Przegląd rynku</vt:lpstr>
      <vt:lpstr>Rodzina systemów Windows Server </vt:lpstr>
      <vt:lpstr>Microsoft Azure</vt:lpstr>
      <vt:lpstr>To nie jest chmura</vt:lpstr>
      <vt:lpstr>Czym jest chmura?</vt:lpstr>
      <vt:lpstr>Czym jest Azure?</vt:lpstr>
      <vt:lpstr>Czym jest Azure?</vt:lpstr>
      <vt:lpstr>Przegląd usług na Azure  Usługi webowe</vt:lpstr>
      <vt:lpstr>Przegląd usług na Azure  Obliczeniowe</vt:lpstr>
      <vt:lpstr>Przegląd usług na Azure  Przechowywanie danych</vt:lpstr>
      <vt:lpstr>Przegląd usług na Azure  Big Data</vt:lpstr>
      <vt:lpstr>Przegląd usług na Azure  Chmura hybrydowa</vt:lpstr>
      <vt:lpstr>Zalety Azure</vt:lpstr>
      <vt:lpstr>PowerShell</vt:lpstr>
      <vt:lpstr>PowerShell</vt:lpstr>
      <vt:lpstr>PowerShell</vt:lpstr>
      <vt:lpstr>Prezentacja programu PowerPoint</vt:lpstr>
      <vt:lpstr>PowerShell – listowanie plików Trzy podejścia</vt:lpstr>
      <vt:lpstr>PowerShell – pobieranie czasu rozruchu przez WMI</vt:lpstr>
      <vt:lpstr>PowerShell – pobieranie czasu rozruchu przez WMI - ulepszenie</vt:lpstr>
      <vt:lpstr>PowerShell – bezpieczeństwo skryptów A raczej jego omijanie ;) </vt:lpstr>
      <vt:lpstr>PowerShell – skrypt rozruch.ps1 Kod źródłowy skryptu, który zwróci nam czas rozruchu zadanej maszyny</vt:lpstr>
      <vt:lpstr>PowerShell – skrypt rozruch.ps1 Uruchomienie i pierwszy błąd – brak parametru</vt:lpstr>
      <vt:lpstr>PowerShell – skrypt rozruch.ps1 Uruchomienie bez błędów</vt:lpstr>
      <vt:lpstr>Architektura  Windows Server</vt:lpstr>
      <vt:lpstr>Porównanie wersji 2008 R2 i 2012 R2 Obecnie najpopularniejsze</vt:lpstr>
      <vt:lpstr>Nowości w wersji Technical Preview Docelowa nazwa - 2016</vt:lpstr>
      <vt:lpstr>Active Directory</vt:lpstr>
      <vt:lpstr>Active Directory</vt:lpstr>
      <vt:lpstr>Hierarchia, a może coś nowego?</vt:lpstr>
      <vt:lpstr>Active Directory</vt:lpstr>
      <vt:lpstr>Hyper-V</vt:lpstr>
      <vt:lpstr>Hyper-V</vt:lpstr>
      <vt:lpstr>Hyper-V – nowy lider na rynku</vt:lpstr>
      <vt:lpstr>Live Replica</vt:lpstr>
      <vt:lpstr>Shared-Nothing  Live Migration</vt:lpstr>
      <vt:lpstr>IIS + SQL Server</vt:lpstr>
      <vt:lpstr>IIS – Internet Information Services</vt:lpstr>
      <vt:lpstr>Przykładowa strona</vt:lpstr>
      <vt:lpstr>SQL Server</vt:lpstr>
      <vt:lpstr>Prezentacja programu PowerPoint</vt:lpstr>
      <vt:lpstr>Failover z Azure -   „big red buton”</vt:lpstr>
      <vt:lpstr>Tradycyjne podejście do failoveru Tylko on-prem</vt:lpstr>
      <vt:lpstr>Orkiestracja lokalnego failoveru Zarządzanie przez Azure</vt:lpstr>
      <vt:lpstr>Failover z wykorzystaniem Azure Chmura hybrydowa w akcji</vt:lpstr>
      <vt:lpstr>Azure Disaster Recovery</vt:lpstr>
      <vt:lpstr>Przykładowy schemat failoveru</vt:lpstr>
      <vt:lpstr>Chmura a jej bezpieczeństwo</vt:lpstr>
      <vt:lpstr>Storage</vt:lpstr>
      <vt:lpstr>Storage lokalny – systemy plików</vt:lpstr>
      <vt:lpstr>Storage lokalny – macierze dyskowe</vt:lpstr>
      <vt:lpstr>Storage lokalny – macierze dyskowe</vt:lpstr>
      <vt:lpstr>Storage lokalny – storage spaces</vt:lpstr>
      <vt:lpstr>Storage lokalny – storage spaces</vt:lpstr>
      <vt:lpstr>Storage lokalny – storage spaces</vt:lpstr>
      <vt:lpstr>Storage chmurowy - Azure</vt:lpstr>
      <vt:lpstr>Storage chmurowy - Azure</vt:lpstr>
      <vt:lpstr>Storage hybrydowy - StorSimple</vt:lpstr>
      <vt:lpstr>Storage hybrydowy - StorSimple</vt:lpstr>
      <vt:lpstr>Storage hybrydowy - StorSimple</vt:lpstr>
      <vt:lpstr>Windows Server  as a Worstatstion</vt:lpstr>
      <vt:lpstr>Windows Server 2012 R2  jako stacja robocza</vt:lpstr>
      <vt:lpstr>Internet Exploler Enhanced Security Configuration  res://iesetup.dll/HardAdmin.htm</vt:lpstr>
      <vt:lpstr>Internet Exploler Enhanced Security Configuration  wyłączenie</vt:lpstr>
      <vt:lpstr>Co dalej?</vt:lpstr>
      <vt:lpstr>Źródła informacji – ogólne</vt:lpstr>
      <vt:lpstr>Źródła informacji – polecane kursy MVA</vt:lpstr>
      <vt:lpstr>Q&amp;A</vt:lpstr>
      <vt:lpstr>DEMO</vt:lpstr>
      <vt:lpstr>Dziękujemy za uwagę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Pro:  Microsoft Server Infrastructure</dc:title>
  <dc:creator/>
  <cp:keywords/>
  <cp:lastModifiedBy/>
  <cp:revision>3</cp:revision>
  <dcterms:created xsi:type="dcterms:W3CDTF">2015-07-10T09:46:24Z</dcterms:created>
  <dcterms:modified xsi:type="dcterms:W3CDTF">2015-09-24T08:28:16Z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